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67" r:id="rId11"/>
    <p:sldId id="268" r:id="rId12"/>
    <p:sldId id="280" r:id="rId13"/>
    <p:sldId id="265" r:id="rId14"/>
    <p:sldId id="266" r:id="rId15"/>
    <p:sldId id="270" r:id="rId16"/>
    <p:sldId id="271" r:id="rId17"/>
    <p:sldId id="262" r:id="rId18"/>
    <p:sldId id="263" r:id="rId19"/>
    <p:sldId id="264" r:id="rId20"/>
    <p:sldId id="272" r:id="rId21"/>
    <p:sldId id="269" r:id="rId22"/>
    <p:sldId id="276" r:id="rId23"/>
    <p:sldId id="277" r:id="rId24"/>
    <p:sldId id="278" r:id="rId25"/>
    <p:sldId id="281" r:id="rId26"/>
    <p:sldId id="282" r:id="rId27"/>
    <p:sldId id="279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66781-FB60-CD48-B905-6BA0A807F175}" type="datetimeFigureOut">
              <a:rPr lang="en-US" smtClean="0"/>
              <a:t>21.11.15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4003D-5DBD-274B-AC58-CAD978283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9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D358-BF67-5F46-A94A-8DD6954E984E}" type="datetimeFigureOut">
              <a:rPr lang="en-US" smtClean="0"/>
              <a:t>21.11.15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3B3CB-00B8-B445-983E-688BD3BD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2A36-7DFB-224F-97EC-08D4222A8B90}" type="datetime1">
              <a:rPr lang="tr-TR" smtClean="0"/>
              <a:t>21.11.15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0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215-BD53-EE40-A9D2-0D1830D10793}" type="datetime1">
              <a:rPr lang="tr-TR" smtClean="0"/>
              <a:t>21.11.15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1648-5642-3D45-B65C-7EF5591CB254}" type="datetime1">
              <a:rPr lang="tr-TR" smtClean="0"/>
              <a:t>21.11.15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1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BC9B-967D-1D49-B159-A8C445AFDCC6}" type="datetime1">
              <a:rPr lang="tr-TR" smtClean="0"/>
              <a:t>21.11.15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5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CE7-DF60-904C-A51A-85BAEA852242}" type="datetime1">
              <a:rPr lang="tr-TR" smtClean="0"/>
              <a:t>21.11.15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917C-56E1-8049-822F-67F39319593A}" type="datetime1">
              <a:rPr lang="tr-TR" smtClean="0"/>
              <a:t>21.11.15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0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F14-871F-9A4A-93B8-208B1118AEB6}" type="datetime1">
              <a:rPr lang="tr-TR" smtClean="0"/>
              <a:t>21.11.15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30D-4919-BE4F-BE89-A9F251798851}" type="datetime1">
              <a:rPr lang="tr-TR" smtClean="0"/>
              <a:t>21.11.15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4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517-D605-3E49-984B-EE81D27D6D2A}" type="datetime1">
              <a:rPr lang="tr-TR" smtClean="0"/>
              <a:t>21.11.15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589-1C0E-3446-A7C1-91E48F59191B}" type="datetime1">
              <a:rPr lang="tr-TR" smtClean="0"/>
              <a:t>21.11.15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7761-B4ED-D24A-9913-7C41D535E62F}" type="datetime1">
              <a:rPr lang="tr-TR" smtClean="0"/>
              <a:t>21.11.15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9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74AD-3BFB-B040-AFB0-552992F2A26E}" type="datetime1">
              <a:rPr lang="tr-TR" smtClean="0"/>
              <a:t>21.11.15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B39A-F4BF-A845-9A6A-7481EB0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ARTERİOVENÖZ FİSTÜLLERDE (AVF) KOMPLİKASYONLAR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Doç</a:t>
            </a:r>
            <a:r>
              <a:rPr lang="en-US" dirty="0" smtClean="0">
                <a:solidFill>
                  <a:schemeClr val="tx1"/>
                </a:solidFill>
              </a:rPr>
              <a:t>. Dr. N. </a:t>
            </a:r>
            <a:r>
              <a:rPr lang="en-US" dirty="0" err="1" smtClean="0">
                <a:solidFill>
                  <a:schemeClr val="tx1"/>
                </a:solidFill>
              </a:rPr>
              <a:t>Arda</a:t>
            </a:r>
            <a:r>
              <a:rPr lang="en-US" dirty="0" smtClean="0">
                <a:solidFill>
                  <a:schemeClr val="tx1"/>
                </a:solidFill>
              </a:rPr>
              <a:t> DEMİRKAN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Ankara </a:t>
            </a:r>
            <a:r>
              <a:rPr lang="en-US" sz="2800" dirty="0" err="1" smtClean="0">
                <a:solidFill>
                  <a:schemeClr val="tx1"/>
                </a:solidFill>
              </a:rPr>
              <a:t>Üniversitesi</a:t>
            </a:r>
            <a:r>
              <a:rPr lang="en-US" sz="2800" dirty="0" smtClean="0">
                <a:solidFill>
                  <a:schemeClr val="tx1"/>
                </a:solidFill>
              </a:rPr>
              <a:t> Tıp </a:t>
            </a:r>
            <a:r>
              <a:rPr lang="en-US" sz="2800" dirty="0" err="1" smtClean="0">
                <a:solidFill>
                  <a:schemeClr val="tx1"/>
                </a:solidFill>
              </a:rPr>
              <a:t>Fakültesi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Genel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Cerrahi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Anabilim</a:t>
            </a:r>
            <a:r>
              <a:rPr lang="en-US" sz="2800" dirty="0" smtClean="0">
                <a:solidFill>
                  <a:schemeClr val="tx1"/>
                </a:solidFill>
              </a:rPr>
              <a:t> Dalı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ANEVRİZMALAR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562"/>
            <a:ext cx="8229600" cy="50802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000" dirty="0" smtClean="0"/>
              <a:t>Komşu </a:t>
            </a:r>
            <a:r>
              <a:rPr lang="tr-TR" sz="2000" dirty="0" err="1" smtClean="0"/>
              <a:t>venöz</a:t>
            </a:r>
            <a:r>
              <a:rPr lang="tr-TR" sz="2000" dirty="0" smtClean="0"/>
              <a:t> yapıya göre çapın 1,5 kat ya da daha fazla artması</a:t>
            </a:r>
          </a:p>
          <a:p>
            <a:pPr>
              <a:lnSpc>
                <a:spcPct val="90000"/>
              </a:lnSpc>
            </a:pPr>
            <a:r>
              <a:rPr lang="tr-TR" sz="2000" dirty="0" smtClean="0"/>
              <a:t>AVF </a:t>
            </a:r>
            <a:r>
              <a:rPr lang="tr-TR" sz="2000" dirty="0" err="1"/>
              <a:t>lerde</a:t>
            </a:r>
            <a:r>
              <a:rPr lang="tr-TR" sz="2000" dirty="0"/>
              <a:t> yaklaşık %2 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AV </a:t>
            </a:r>
            <a:r>
              <a:rPr lang="tr-TR" sz="2000" dirty="0" err="1"/>
              <a:t>greftlerde</a:t>
            </a:r>
            <a:r>
              <a:rPr lang="tr-TR" sz="2000" dirty="0"/>
              <a:t> yaklaşık %10</a:t>
            </a:r>
          </a:p>
          <a:p>
            <a:pPr marL="0" indent="0">
              <a:lnSpc>
                <a:spcPct val="90000"/>
              </a:lnSpc>
              <a:buNone/>
            </a:pPr>
            <a:endParaRPr lang="tr-TR" sz="2000" dirty="0"/>
          </a:p>
          <a:p>
            <a:pPr marL="0" indent="0">
              <a:lnSpc>
                <a:spcPct val="90000"/>
              </a:lnSpc>
              <a:buNone/>
            </a:pPr>
            <a:r>
              <a:rPr lang="tr-TR" sz="2000" b="1" dirty="0">
                <a:solidFill>
                  <a:srgbClr val="FF0000"/>
                </a:solidFill>
              </a:rPr>
              <a:t>Gerçek anevrizmalar</a:t>
            </a:r>
            <a:endParaRPr lang="tr-TR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000" dirty="0"/>
              <a:t>Genelde </a:t>
            </a:r>
            <a:r>
              <a:rPr lang="tr-TR" sz="2000" dirty="0" err="1"/>
              <a:t>venöz</a:t>
            </a:r>
            <a:r>
              <a:rPr lang="tr-TR" sz="2000" dirty="0"/>
              <a:t> tarafta</a:t>
            </a:r>
          </a:p>
          <a:p>
            <a:pPr>
              <a:lnSpc>
                <a:spcPct val="90000"/>
              </a:lnSpc>
            </a:pPr>
            <a:r>
              <a:rPr lang="tr-TR" sz="2000" dirty="0" err="1"/>
              <a:t>Multiple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 err="1"/>
              <a:t>Fuziform</a:t>
            </a:r>
            <a:endParaRPr lang="tr-TR" sz="2000" dirty="0"/>
          </a:p>
          <a:p>
            <a:pPr marL="0" indent="0">
              <a:lnSpc>
                <a:spcPct val="90000"/>
              </a:lnSpc>
              <a:buNone/>
            </a:pPr>
            <a:endParaRPr lang="tr-TR" sz="2000" dirty="0"/>
          </a:p>
          <a:p>
            <a:pPr marL="0" indent="0">
              <a:lnSpc>
                <a:spcPct val="90000"/>
              </a:lnSpc>
              <a:buNone/>
            </a:pPr>
            <a:r>
              <a:rPr lang="tr-TR" sz="2000" b="1" dirty="0" err="1">
                <a:solidFill>
                  <a:srgbClr val="FF0000"/>
                </a:solidFill>
              </a:rPr>
              <a:t>Pseudo</a:t>
            </a:r>
            <a:r>
              <a:rPr lang="tr-TR" sz="2000" b="1" dirty="0">
                <a:solidFill>
                  <a:srgbClr val="FF0000"/>
                </a:solidFill>
              </a:rPr>
              <a:t> Anevrizmalar</a:t>
            </a:r>
            <a:endParaRPr lang="tr-TR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000" dirty="0" err="1"/>
              <a:t>Kanülasyonlar</a:t>
            </a:r>
            <a:r>
              <a:rPr lang="tr-TR" sz="2000" dirty="0"/>
              <a:t> sonrası yetersiz </a:t>
            </a:r>
            <a:r>
              <a:rPr lang="tr-TR" sz="2000" dirty="0" err="1"/>
              <a:t>hemostaz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/>
              <a:t>Tek </a:t>
            </a:r>
          </a:p>
          <a:p>
            <a:pPr>
              <a:lnSpc>
                <a:spcPct val="90000"/>
              </a:lnSpc>
            </a:pPr>
            <a:r>
              <a:rPr lang="tr-TR" sz="2000" dirty="0" err="1"/>
              <a:t>Sakküler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 err="1"/>
              <a:t>Rüptür</a:t>
            </a:r>
            <a:r>
              <a:rPr lang="tr-TR" sz="2000" dirty="0"/>
              <a:t>, enfeksiyon, kanama olasılığı daha fazla</a:t>
            </a:r>
          </a:p>
          <a:p>
            <a:pPr>
              <a:lnSpc>
                <a:spcPct val="90000"/>
              </a:lnSpc>
            </a:pPr>
            <a:r>
              <a:rPr lang="tr-TR" sz="2000" dirty="0" err="1"/>
              <a:t>Tromboz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 smtClean="0"/>
              <a:t>Ağrı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image8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29" y="1673838"/>
            <a:ext cx="4269542" cy="238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18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98" y="-571500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3725"/>
            <a:ext cx="8229600" cy="5457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Anevrizmaların Tedavi </a:t>
            </a:r>
            <a:r>
              <a:rPr lang="tr-TR" sz="2000" b="1" dirty="0" err="1" smtClean="0">
                <a:solidFill>
                  <a:srgbClr val="FF0000"/>
                </a:solidFill>
              </a:rPr>
              <a:t>Endikasyonları</a:t>
            </a:r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rgbClr val="000000"/>
                </a:solidFill>
              </a:rPr>
              <a:t>Kanama </a:t>
            </a: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 err="1">
                <a:solidFill>
                  <a:srgbClr val="000000"/>
                </a:solidFill>
              </a:rPr>
              <a:t>Tromboz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</a:p>
          <a:p>
            <a:r>
              <a:rPr lang="tr-TR" sz="2000" dirty="0">
                <a:solidFill>
                  <a:srgbClr val="000000"/>
                </a:solidFill>
              </a:rPr>
              <a:t>Ani büyüme</a:t>
            </a:r>
          </a:p>
          <a:p>
            <a:r>
              <a:rPr lang="tr-TR" sz="2000" dirty="0">
                <a:solidFill>
                  <a:srgbClr val="000000"/>
                </a:solidFill>
              </a:rPr>
              <a:t>Enfeksiyonlar</a:t>
            </a:r>
          </a:p>
          <a:p>
            <a:r>
              <a:rPr lang="tr-TR" sz="2000" dirty="0">
                <a:solidFill>
                  <a:srgbClr val="000000"/>
                </a:solidFill>
              </a:rPr>
              <a:t>Kozmetik</a:t>
            </a:r>
          </a:p>
          <a:p>
            <a:endParaRPr lang="tr-TR" sz="2000" b="1" dirty="0" smtClean="0">
              <a:solidFill>
                <a:srgbClr val="000000"/>
              </a:solidFill>
            </a:endParaRPr>
          </a:p>
          <a:p>
            <a:endParaRPr lang="tr-TR" sz="2000" b="1" dirty="0">
              <a:solidFill>
                <a:srgbClr val="000000"/>
              </a:solidFill>
            </a:endParaRPr>
          </a:p>
          <a:p>
            <a:endParaRPr lang="tr-TR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Tedavi Seçenekleri </a:t>
            </a:r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Anevrizmanın rezeksiyonu ve </a:t>
            </a:r>
            <a:r>
              <a:rPr lang="tr-TR" sz="2000" dirty="0" err="1">
                <a:solidFill>
                  <a:srgbClr val="000000"/>
                </a:solidFill>
              </a:rPr>
              <a:t>greft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interpozisyonu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endParaRPr lang="tr-TR" sz="2000" dirty="0" smtClean="0">
              <a:solidFill>
                <a:srgbClr val="000000"/>
              </a:solidFill>
            </a:endParaRPr>
          </a:p>
          <a:p>
            <a:r>
              <a:rPr lang="tr-TR" sz="2000" dirty="0" err="1" smtClean="0">
                <a:solidFill>
                  <a:srgbClr val="000000"/>
                </a:solidFill>
              </a:rPr>
              <a:t>Greft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ile anevrizmanın bypass </a:t>
            </a:r>
            <a:r>
              <a:rPr lang="tr-TR" sz="2000" dirty="0" smtClean="0">
                <a:solidFill>
                  <a:srgbClr val="000000"/>
                </a:solidFill>
              </a:rPr>
              <a:t>edilmesi</a:t>
            </a: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 err="1" smtClean="0">
                <a:solidFill>
                  <a:srgbClr val="000000"/>
                </a:solidFill>
              </a:rPr>
              <a:t>Stent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ile tedavi </a:t>
            </a:r>
            <a:r>
              <a:rPr lang="tr-TR" sz="2000" dirty="0" err="1">
                <a:solidFill>
                  <a:srgbClr val="000000"/>
                </a:solidFill>
              </a:rPr>
              <a:t>kanülasyon</a:t>
            </a:r>
            <a:r>
              <a:rPr lang="tr-TR" sz="2000" dirty="0">
                <a:solidFill>
                  <a:srgbClr val="000000"/>
                </a:solidFill>
              </a:rPr>
              <a:t> alanını kısıtlayabilir </a:t>
            </a:r>
            <a:r>
              <a:rPr lang="tr-TR" sz="2000" dirty="0" smtClean="0">
                <a:solidFill>
                  <a:srgbClr val="000000"/>
                </a:solidFill>
              </a:rPr>
              <a:t>!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Çok </a:t>
            </a:r>
            <a:r>
              <a:rPr lang="tr-TR" sz="2000" dirty="0">
                <a:solidFill>
                  <a:srgbClr val="000000"/>
                </a:solidFill>
              </a:rPr>
              <a:t>sayıda küçük </a:t>
            </a:r>
            <a:r>
              <a:rPr lang="tr-TR" sz="2000" dirty="0" err="1">
                <a:solidFill>
                  <a:srgbClr val="000000"/>
                </a:solidFill>
              </a:rPr>
              <a:t>pseudoanevrizmalar</a:t>
            </a:r>
            <a:r>
              <a:rPr lang="tr-TR" sz="2000" dirty="0">
                <a:solidFill>
                  <a:srgbClr val="000000"/>
                </a:solidFill>
              </a:rPr>
              <a:t> takip </a:t>
            </a:r>
            <a:r>
              <a:rPr lang="tr-TR" sz="2000" dirty="0" smtClean="0">
                <a:solidFill>
                  <a:srgbClr val="000000"/>
                </a:solidFill>
              </a:rPr>
              <a:t>edilebilirler.</a:t>
            </a:r>
            <a:endParaRPr lang="tr-TR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rticle-g01_400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05" y="1472175"/>
            <a:ext cx="4671499" cy="233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23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ndi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b="1926"/>
          <a:stretch>
            <a:fillRect/>
          </a:stretch>
        </p:blipFill>
        <p:spPr>
          <a:xfrm>
            <a:off x="3226285" y="3535744"/>
            <a:ext cx="5128733" cy="282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www.defnex.com (6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8" y="492062"/>
            <a:ext cx="5524228" cy="262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8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ENFEKSİYON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268"/>
            <a:ext cx="8229600" cy="5253509"/>
          </a:xfrm>
        </p:spPr>
        <p:txBody>
          <a:bodyPr>
            <a:normAutofit fontScale="47500" lnSpcReduction="20000"/>
          </a:bodyPr>
          <a:lstStyle/>
          <a:p>
            <a:r>
              <a:rPr lang="tr-TR" sz="4200" dirty="0">
                <a:solidFill>
                  <a:srgbClr val="000000"/>
                </a:solidFill>
              </a:rPr>
              <a:t> Sık karşılaşılan problemlerdendir.</a:t>
            </a:r>
          </a:p>
          <a:p>
            <a:endParaRPr lang="tr-TR" sz="4200" dirty="0">
              <a:solidFill>
                <a:srgbClr val="000000"/>
              </a:solidFill>
            </a:endParaRPr>
          </a:p>
          <a:p>
            <a:r>
              <a:rPr lang="tr-TR" sz="4200" dirty="0" err="1">
                <a:solidFill>
                  <a:srgbClr val="000000"/>
                </a:solidFill>
              </a:rPr>
              <a:t>Dializ</a:t>
            </a:r>
            <a:r>
              <a:rPr lang="tr-TR" sz="4200" dirty="0">
                <a:solidFill>
                  <a:srgbClr val="000000"/>
                </a:solidFill>
              </a:rPr>
              <a:t> hastalarının başta gelen ölüm nedenleri </a:t>
            </a:r>
            <a:r>
              <a:rPr lang="tr-TR" sz="4200" dirty="0" smtClean="0">
                <a:solidFill>
                  <a:srgbClr val="000000"/>
                </a:solidFill>
              </a:rPr>
              <a:t>arasındadır.</a:t>
            </a:r>
            <a:endParaRPr lang="tr-TR" sz="4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4200" dirty="0">
                <a:solidFill>
                  <a:srgbClr val="000000"/>
                </a:solidFill>
              </a:rPr>
              <a:t> </a:t>
            </a:r>
          </a:p>
          <a:p>
            <a:r>
              <a:rPr lang="tr-TR" sz="4200" b="1" i="1" dirty="0">
                <a:solidFill>
                  <a:srgbClr val="000000"/>
                </a:solidFill>
              </a:rPr>
              <a:t>AVF </a:t>
            </a:r>
            <a:r>
              <a:rPr lang="tr-TR" sz="4200" i="1" dirty="0">
                <a:solidFill>
                  <a:srgbClr val="000000"/>
                </a:solidFill>
              </a:rPr>
              <a:t>enfeksiyonlar</a:t>
            </a:r>
            <a:r>
              <a:rPr lang="tr-TR" sz="4200" dirty="0">
                <a:solidFill>
                  <a:srgbClr val="000000"/>
                </a:solidFill>
              </a:rPr>
              <a:t>ı antibiyotik tedavileri ve basit girişimler ile kontrol altına alınabilirken,</a:t>
            </a:r>
          </a:p>
          <a:p>
            <a:endParaRPr lang="tr-TR" sz="4200" dirty="0">
              <a:solidFill>
                <a:srgbClr val="000000"/>
              </a:solidFill>
            </a:endParaRPr>
          </a:p>
          <a:p>
            <a:r>
              <a:rPr lang="tr-TR" sz="4200" b="1" dirty="0">
                <a:solidFill>
                  <a:srgbClr val="000000"/>
                </a:solidFill>
              </a:rPr>
              <a:t>AV </a:t>
            </a:r>
            <a:r>
              <a:rPr lang="tr-TR" sz="4200" b="1" dirty="0" err="1">
                <a:solidFill>
                  <a:srgbClr val="000000"/>
                </a:solidFill>
              </a:rPr>
              <a:t>greft</a:t>
            </a:r>
            <a:r>
              <a:rPr lang="tr-TR" sz="4200" b="1" dirty="0">
                <a:solidFill>
                  <a:srgbClr val="000000"/>
                </a:solidFill>
              </a:rPr>
              <a:t> </a:t>
            </a:r>
            <a:r>
              <a:rPr lang="tr-TR" sz="4200" dirty="0">
                <a:solidFill>
                  <a:srgbClr val="000000"/>
                </a:solidFill>
              </a:rPr>
              <a:t>kullanılan hastalarda enfeksiyonlar çok daha ciddi seyrederler.</a:t>
            </a:r>
          </a:p>
          <a:p>
            <a:endParaRPr lang="tr-TR" sz="4200" dirty="0">
              <a:solidFill>
                <a:srgbClr val="000000"/>
              </a:solidFill>
            </a:endParaRPr>
          </a:p>
          <a:p>
            <a:r>
              <a:rPr lang="tr-TR" sz="4200" dirty="0">
                <a:solidFill>
                  <a:srgbClr val="000000"/>
                </a:solidFill>
              </a:rPr>
              <a:t>Kanamalara ve </a:t>
            </a:r>
            <a:r>
              <a:rPr lang="tr-TR" sz="4200" dirty="0" err="1">
                <a:solidFill>
                  <a:srgbClr val="000000"/>
                </a:solidFill>
              </a:rPr>
              <a:t>pseudo</a:t>
            </a:r>
            <a:r>
              <a:rPr lang="tr-TR" sz="4200" dirty="0">
                <a:solidFill>
                  <a:srgbClr val="000000"/>
                </a:solidFill>
              </a:rPr>
              <a:t> anevrizma oluşumlarına neden olabilir.</a:t>
            </a:r>
          </a:p>
          <a:p>
            <a:pPr marL="0" indent="0">
              <a:buNone/>
            </a:pPr>
            <a:r>
              <a:rPr lang="tr-TR" sz="42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tr-TR" sz="4200" b="1" dirty="0">
                <a:solidFill>
                  <a:srgbClr val="000000"/>
                </a:solidFill>
              </a:rPr>
              <a:t>Hemodiyalize bağlı enfeksiyonlarda</a:t>
            </a:r>
            <a:r>
              <a:rPr lang="tr-TR" sz="4200" b="1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tr-TR" sz="4200" b="1" dirty="0">
              <a:solidFill>
                <a:srgbClr val="000000"/>
              </a:solidFill>
            </a:endParaRPr>
          </a:p>
          <a:p>
            <a:r>
              <a:rPr lang="tr-TR" sz="4200" dirty="0" smtClean="0">
                <a:solidFill>
                  <a:srgbClr val="000000"/>
                </a:solidFill>
              </a:rPr>
              <a:t>Genelde </a:t>
            </a:r>
            <a:r>
              <a:rPr lang="tr-TR" sz="4200" dirty="0">
                <a:solidFill>
                  <a:srgbClr val="000000"/>
                </a:solidFill>
              </a:rPr>
              <a:t>gram (+) stafilokok enfeksiyonları</a:t>
            </a:r>
          </a:p>
          <a:p>
            <a:pPr marL="0" indent="0">
              <a:buNone/>
            </a:pPr>
            <a:endParaRPr lang="tr-TR" sz="4200" dirty="0">
              <a:solidFill>
                <a:srgbClr val="000000"/>
              </a:solidFill>
            </a:endParaRPr>
          </a:p>
          <a:p>
            <a:r>
              <a:rPr lang="tr-TR" sz="4200" dirty="0">
                <a:solidFill>
                  <a:srgbClr val="000000"/>
                </a:solidFill>
              </a:rPr>
              <a:t>Streptokok ve gram (-) enfeksiyonlar daha ciddi </a:t>
            </a:r>
            <a:r>
              <a:rPr lang="tr-TR" sz="4200" dirty="0" smtClean="0">
                <a:solidFill>
                  <a:srgbClr val="000000"/>
                </a:solidFill>
              </a:rPr>
              <a:t>seyirlidirler.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3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Enfeksiyon </a:t>
            </a:r>
            <a:r>
              <a:rPr lang="tr-TR" sz="3200" b="1" dirty="0" smtClean="0">
                <a:solidFill>
                  <a:srgbClr val="FF0000"/>
                </a:solidFill>
              </a:rPr>
              <a:t>Şüphesinde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724"/>
            <a:ext cx="8229600" cy="4525963"/>
          </a:xfrm>
        </p:spPr>
        <p:txBody>
          <a:bodyPr/>
          <a:lstStyle/>
          <a:p>
            <a:r>
              <a:rPr lang="tr-TR" sz="2000" dirty="0" smtClean="0"/>
              <a:t>Gram </a:t>
            </a:r>
            <a:r>
              <a:rPr lang="tr-TR" sz="2000" dirty="0"/>
              <a:t>(-) ve gram (+) etkili geniş spektrumlu antibiyotiklerle tedaviye başlanmalıdır.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b="1" i="1" dirty="0" err="1"/>
              <a:t>Vankomisin</a:t>
            </a:r>
            <a:r>
              <a:rPr lang="tr-TR" sz="2000" dirty="0"/>
              <a:t> ve </a:t>
            </a:r>
            <a:r>
              <a:rPr lang="tr-TR" sz="2000" b="1" i="1" dirty="0" err="1"/>
              <a:t>Gentamisin</a:t>
            </a:r>
            <a:r>
              <a:rPr lang="tr-TR" sz="2000" dirty="0"/>
              <a:t> gibi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84" y="2986340"/>
            <a:ext cx="3271581" cy="327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90" r="4490"/>
          <a:stretch/>
        </p:blipFill>
        <p:spPr>
          <a:xfrm rot="16200000">
            <a:off x="4853890" y="3390119"/>
            <a:ext cx="3271582" cy="246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47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NÖROPATİ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099"/>
            <a:ext cx="8229600" cy="4525963"/>
          </a:xfrm>
        </p:spPr>
        <p:txBody>
          <a:bodyPr/>
          <a:lstStyle/>
          <a:p>
            <a:r>
              <a:rPr lang="tr-TR" sz="2000" dirty="0"/>
              <a:t>Diyabet</a:t>
            </a:r>
          </a:p>
          <a:p>
            <a:r>
              <a:rPr lang="tr-TR" sz="2000" dirty="0"/>
              <a:t>Üremi</a:t>
            </a:r>
          </a:p>
          <a:p>
            <a:r>
              <a:rPr lang="tr-TR" sz="2000" dirty="0" err="1"/>
              <a:t>Kompartman</a:t>
            </a:r>
            <a:r>
              <a:rPr lang="tr-TR" sz="2000" dirty="0"/>
              <a:t> sendromu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Uzun dönem </a:t>
            </a:r>
            <a:r>
              <a:rPr lang="tr-TR" sz="2000" dirty="0" err="1"/>
              <a:t>dializ</a:t>
            </a:r>
            <a:r>
              <a:rPr lang="tr-TR" sz="2000" dirty="0"/>
              <a:t> hastalarında yaklaşık %50 oranında </a:t>
            </a:r>
            <a:r>
              <a:rPr lang="tr-TR" sz="2000" b="1" dirty="0"/>
              <a:t>üremik </a:t>
            </a:r>
            <a:r>
              <a:rPr lang="tr-TR" sz="2000" b="1" dirty="0" err="1"/>
              <a:t>nöropati</a:t>
            </a:r>
            <a:r>
              <a:rPr lang="tr-TR" sz="2000" b="1" dirty="0"/>
              <a:t> </a:t>
            </a:r>
            <a:r>
              <a:rPr lang="tr-TR" sz="2000" dirty="0"/>
              <a:t>görülür.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İSKEMİK NÖROPATİ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89"/>
            <a:ext cx="8229600" cy="54034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000" dirty="0" smtClean="0"/>
              <a:t>Fistül </a:t>
            </a:r>
            <a:r>
              <a:rPr lang="tr-TR" sz="2000" dirty="0"/>
              <a:t>oluşumunu takiben dakikalar veya saatler içerisinde ortaya çıkabilir (</a:t>
            </a:r>
            <a:r>
              <a:rPr lang="tr-TR" sz="2000" dirty="0" err="1"/>
              <a:t>iskemik</a:t>
            </a:r>
            <a:r>
              <a:rPr lang="tr-TR" sz="2000" dirty="0"/>
              <a:t> </a:t>
            </a:r>
            <a:r>
              <a:rPr lang="tr-TR" sz="2000" dirty="0" err="1"/>
              <a:t>nöropati</a:t>
            </a:r>
            <a:r>
              <a:rPr lang="tr-TR" sz="2000" dirty="0"/>
              <a:t>)</a:t>
            </a:r>
            <a:r>
              <a:rPr lang="tr-TR" sz="2000" dirty="0" smtClean="0"/>
              <a:t>.</a:t>
            </a:r>
            <a:endParaRPr lang="tr-TR" sz="2000" dirty="0"/>
          </a:p>
          <a:p>
            <a:pPr>
              <a:lnSpc>
                <a:spcPct val="110000"/>
              </a:lnSpc>
            </a:pPr>
            <a:r>
              <a:rPr lang="tr-TR" sz="2000" dirty="0" err="1"/>
              <a:t>Median</a:t>
            </a:r>
            <a:r>
              <a:rPr lang="tr-TR" sz="2000" dirty="0"/>
              <a:t>, </a:t>
            </a:r>
            <a:r>
              <a:rPr lang="tr-TR" sz="2000" dirty="0" err="1"/>
              <a:t>ulnar</a:t>
            </a:r>
            <a:r>
              <a:rPr lang="tr-TR" sz="2000" dirty="0"/>
              <a:t> ya da </a:t>
            </a:r>
            <a:r>
              <a:rPr lang="tr-TR" sz="2000" dirty="0" err="1"/>
              <a:t>radyal</a:t>
            </a:r>
            <a:r>
              <a:rPr lang="tr-TR" sz="2000" dirty="0"/>
              <a:t> sinir etkilenebilir</a:t>
            </a:r>
          </a:p>
          <a:p>
            <a:pPr marL="0" indent="0">
              <a:lnSpc>
                <a:spcPct val="110000"/>
              </a:lnSpc>
              <a:buNone/>
            </a:pPr>
            <a:endParaRPr lang="tr-TR" sz="2000" dirty="0"/>
          </a:p>
          <a:p>
            <a:pPr marL="0" indent="0">
              <a:lnSpc>
                <a:spcPct val="110000"/>
              </a:lnSpc>
              <a:buNone/>
            </a:pPr>
            <a:endParaRPr lang="tr-TR" sz="2000" dirty="0" smtClean="0"/>
          </a:p>
          <a:p>
            <a:pPr marL="0" indent="0">
              <a:lnSpc>
                <a:spcPct val="110000"/>
              </a:lnSpc>
              <a:buNone/>
            </a:pPr>
            <a:endParaRPr lang="tr-TR" sz="2000" dirty="0"/>
          </a:p>
          <a:p>
            <a:pPr marL="0" indent="0">
              <a:lnSpc>
                <a:spcPct val="110000"/>
              </a:lnSpc>
              <a:buNone/>
            </a:pPr>
            <a:endParaRPr lang="tr-TR" sz="2000" dirty="0" smtClean="0"/>
          </a:p>
          <a:p>
            <a:pPr marL="0" indent="0">
              <a:lnSpc>
                <a:spcPct val="110000"/>
              </a:lnSpc>
              <a:buNone/>
            </a:pPr>
            <a:endParaRPr lang="tr-TR" sz="2000" dirty="0"/>
          </a:p>
          <a:p>
            <a:pPr marL="0" indent="0">
              <a:lnSpc>
                <a:spcPct val="110000"/>
              </a:lnSpc>
              <a:buNone/>
            </a:pPr>
            <a:endParaRPr lang="tr-TR" sz="2000" dirty="0"/>
          </a:p>
          <a:p>
            <a:pPr>
              <a:lnSpc>
                <a:spcPct val="110000"/>
              </a:lnSpc>
            </a:pPr>
            <a:r>
              <a:rPr lang="tr-TR" sz="2000" dirty="0" err="1"/>
              <a:t>Ekstremite</a:t>
            </a:r>
            <a:r>
              <a:rPr lang="tr-TR" sz="2000" dirty="0"/>
              <a:t> sıcak, nabızlar pozitif olabilir (!) </a:t>
            </a:r>
          </a:p>
          <a:p>
            <a:pPr>
              <a:lnSpc>
                <a:spcPct val="110000"/>
              </a:lnSpc>
            </a:pPr>
            <a:r>
              <a:rPr lang="tr-TR" sz="2000" dirty="0"/>
              <a:t>Acilen fistülün durdurulması gerekir</a:t>
            </a:r>
            <a:r>
              <a:rPr lang="tr-TR" sz="2000" dirty="0" smtClean="0"/>
              <a:t>.</a:t>
            </a:r>
            <a:endParaRPr lang="tr-TR" sz="2000" dirty="0"/>
          </a:p>
          <a:p>
            <a:pPr>
              <a:lnSpc>
                <a:spcPct val="110000"/>
              </a:lnSpc>
            </a:pPr>
            <a:r>
              <a:rPr lang="tr-TR" sz="2000" dirty="0"/>
              <a:t>İlerleyen dönemde anevrizma vb. Nedenlerle basıya bağlı </a:t>
            </a:r>
            <a:r>
              <a:rPr lang="tr-TR" sz="2000" dirty="0" err="1"/>
              <a:t>nöropatiler</a:t>
            </a:r>
            <a:r>
              <a:rPr lang="tr-TR" sz="2000" dirty="0"/>
              <a:t> de görülebilir.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9" descr="dikkat-i%C5%9Far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92" y="3011390"/>
            <a:ext cx="10795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6699" y="2574431"/>
            <a:ext cx="2238998" cy="17799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Hızla gelişen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tr-TR" sz="2000" dirty="0"/>
              <a:t>Ağrı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tr-TR" sz="2000" dirty="0"/>
              <a:t>Güçsüzlük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tr-TR" sz="2000" dirty="0"/>
              <a:t>Paralizi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tr-TR" sz="2000" dirty="0"/>
              <a:t>Duyu kaybı</a:t>
            </a:r>
          </a:p>
        </p:txBody>
      </p:sp>
    </p:spTree>
    <p:extLst>
      <p:ext uri="{BB962C8B-B14F-4D97-AF65-F5344CB8AC3E}">
        <p14:creationId xmlns:p14="http://schemas.microsoft.com/office/powerpoint/2010/main" val="84944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KANAMA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1613"/>
            <a:ext cx="8352159" cy="4974550"/>
          </a:xfrm>
        </p:spPr>
        <p:txBody>
          <a:bodyPr>
            <a:normAutofit/>
          </a:bodyPr>
          <a:lstStyle/>
          <a:p>
            <a:r>
              <a:rPr lang="tr-TR" sz="2000" dirty="0"/>
              <a:t>Hastaların üremik olması kanama problemlerini </a:t>
            </a:r>
            <a:r>
              <a:rPr lang="tr-TR" sz="2000" dirty="0" smtClean="0"/>
              <a:t>arttırır</a:t>
            </a:r>
            <a:endParaRPr lang="tr-TR" sz="2000" dirty="0"/>
          </a:p>
          <a:p>
            <a:r>
              <a:rPr lang="tr-TR" sz="2000" dirty="0"/>
              <a:t>Kullanılan ilaçlar iyi </a:t>
            </a:r>
            <a:r>
              <a:rPr lang="tr-TR" sz="2000" dirty="0" err="1"/>
              <a:t>değerlendirilmelidr</a:t>
            </a:r>
            <a:r>
              <a:rPr lang="tr-TR" sz="2000" dirty="0"/>
              <a:t>.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b="1" dirty="0"/>
              <a:t>İlk gün </a:t>
            </a:r>
            <a:r>
              <a:rPr lang="tr-TR" sz="2000" b="1" dirty="0" smtClean="0"/>
              <a:t>içerisinde ve </a:t>
            </a:r>
            <a:r>
              <a:rPr lang="tr-TR" sz="2000" b="1" dirty="0"/>
              <a:t>erken </a:t>
            </a:r>
            <a:r>
              <a:rPr lang="tr-TR" sz="2000" b="1" dirty="0" smtClean="0"/>
              <a:t>dönemde</a:t>
            </a:r>
            <a:endParaRPr lang="tr-TR" sz="2000" b="1" dirty="0"/>
          </a:p>
          <a:p>
            <a:r>
              <a:rPr lang="tr-TR" sz="2000" dirty="0" smtClean="0"/>
              <a:t>Yetersiz </a:t>
            </a:r>
            <a:r>
              <a:rPr lang="tr-TR" sz="2000" dirty="0" err="1"/>
              <a:t>hemostaz</a:t>
            </a:r>
            <a:endParaRPr lang="tr-TR" sz="2000" dirty="0"/>
          </a:p>
          <a:p>
            <a:r>
              <a:rPr lang="tr-TR" sz="2000" dirty="0" err="1" smtClean="0"/>
              <a:t>Anastomoz</a:t>
            </a:r>
            <a:r>
              <a:rPr lang="tr-TR" sz="2000" dirty="0" smtClean="0"/>
              <a:t> </a:t>
            </a:r>
            <a:r>
              <a:rPr lang="tr-TR" sz="2000" dirty="0"/>
              <a:t>hattı </a:t>
            </a:r>
          </a:p>
          <a:p>
            <a:endParaRPr lang="tr-TR" sz="2000" dirty="0"/>
          </a:p>
          <a:p>
            <a:pPr marL="0" indent="0">
              <a:buNone/>
            </a:pPr>
            <a:r>
              <a:rPr lang="tr-TR" sz="2000" b="1" dirty="0"/>
              <a:t>Geç dönemde</a:t>
            </a:r>
          </a:p>
          <a:p>
            <a:r>
              <a:rPr lang="tr-TR" sz="2000" dirty="0"/>
              <a:t>	Enfeksiyon</a:t>
            </a:r>
          </a:p>
          <a:p>
            <a:r>
              <a:rPr lang="tr-TR" sz="2000" dirty="0"/>
              <a:t>	Travma</a:t>
            </a:r>
          </a:p>
          <a:p>
            <a:r>
              <a:rPr lang="tr-TR" sz="2000" dirty="0"/>
              <a:t>	Yanlış </a:t>
            </a:r>
            <a:r>
              <a:rPr lang="tr-TR" sz="2000" dirty="0" err="1"/>
              <a:t>Kanülasyon</a:t>
            </a:r>
            <a:r>
              <a:rPr lang="tr-TR" sz="20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kana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286">
            <a:off x="4022824" y="3180855"/>
            <a:ext cx="4377353" cy="294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56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Kanamalarda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Tedavi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0304"/>
            <a:ext cx="8329277" cy="5213350"/>
          </a:xfrm>
        </p:spPr>
        <p:txBody>
          <a:bodyPr>
            <a:normAutofit/>
          </a:bodyPr>
          <a:lstStyle/>
          <a:p>
            <a:r>
              <a:rPr lang="tr-TR" sz="2000" b="1" i="1" dirty="0"/>
              <a:t>Bası yoluyla </a:t>
            </a:r>
            <a:r>
              <a:rPr lang="tr-TR" sz="2000" dirty="0"/>
              <a:t>kanama durdurulmaya çalışılırken akım engellenmemelidir</a:t>
            </a:r>
          </a:p>
          <a:p>
            <a:r>
              <a:rPr lang="tr-TR" sz="2000" dirty="0" err="1"/>
              <a:t>Koagülasyon</a:t>
            </a:r>
            <a:r>
              <a:rPr lang="tr-TR" sz="2000" dirty="0"/>
              <a:t> parametreleri, </a:t>
            </a:r>
            <a:r>
              <a:rPr lang="tr-TR" sz="2000" dirty="0" err="1"/>
              <a:t>trombosit</a:t>
            </a:r>
            <a:r>
              <a:rPr lang="tr-TR" sz="2000" dirty="0"/>
              <a:t> fonksiyonları ve sayısı da değerlendirilmelidir.</a:t>
            </a:r>
          </a:p>
          <a:p>
            <a:endParaRPr lang="tr-TR" sz="2000" dirty="0"/>
          </a:p>
          <a:p>
            <a:r>
              <a:rPr lang="tr-TR" sz="2000" dirty="0" err="1"/>
              <a:t>Dializ</a:t>
            </a:r>
            <a:r>
              <a:rPr lang="tr-TR" sz="2000" dirty="0"/>
              <a:t> sonrası </a:t>
            </a:r>
            <a:r>
              <a:rPr lang="tr-TR" sz="2000" dirty="0" err="1"/>
              <a:t>heparin</a:t>
            </a:r>
            <a:r>
              <a:rPr lang="tr-TR" sz="2000" dirty="0"/>
              <a:t> etkisindeki dönem kanamaları arttırır</a:t>
            </a:r>
          </a:p>
          <a:p>
            <a:r>
              <a:rPr lang="tr-TR" sz="2000" dirty="0" smtClean="0"/>
              <a:t>Gerekirse </a:t>
            </a:r>
            <a:r>
              <a:rPr lang="tr-TR" sz="2000" b="1" i="1" dirty="0" err="1"/>
              <a:t>protamin</a:t>
            </a:r>
            <a:r>
              <a:rPr lang="tr-TR" sz="2000" b="1" i="1" dirty="0"/>
              <a:t> sülfat </a:t>
            </a:r>
            <a:r>
              <a:rPr lang="tr-TR" sz="2000" dirty="0"/>
              <a:t>kullanılabilir.</a:t>
            </a:r>
          </a:p>
          <a:p>
            <a:endParaRPr lang="tr-TR" sz="2000" dirty="0"/>
          </a:p>
          <a:p>
            <a:r>
              <a:rPr lang="tr-TR" sz="2000" dirty="0" err="1"/>
              <a:t>Genelede</a:t>
            </a:r>
            <a:r>
              <a:rPr lang="tr-TR" sz="2000" dirty="0"/>
              <a:t> basit yöntemlerle yaklaşık 30 </a:t>
            </a:r>
            <a:r>
              <a:rPr lang="tr-TR" sz="2000" dirty="0" err="1"/>
              <a:t>dk</a:t>
            </a:r>
            <a:r>
              <a:rPr lang="tr-TR" sz="2000" dirty="0"/>
              <a:t> içerisinde kanamalar kontrol altına alınabilir.</a:t>
            </a:r>
          </a:p>
          <a:p>
            <a:pPr marL="0" indent="0">
              <a:buNone/>
            </a:pPr>
            <a:r>
              <a:rPr lang="tr-TR" sz="2000" dirty="0"/>
              <a:t> </a:t>
            </a:r>
          </a:p>
          <a:p>
            <a:r>
              <a:rPr lang="tr-TR" sz="2000" dirty="0"/>
              <a:t>Durdurulamayan kanamalarda </a:t>
            </a:r>
            <a:r>
              <a:rPr lang="tr-TR" sz="2000" b="1" i="1" dirty="0"/>
              <a:t>cerrahi girişim</a:t>
            </a:r>
          </a:p>
          <a:p>
            <a:pPr marL="0" indent="0">
              <a:buNone/>
            </a:pPr>
            <a:r>
              <a:rPr lang="tr-TR" sz="2000" dirty="0" smtClean="0"/>
              <a:t>	Direk </a:t>
            </a:r>
            <a:r>
              <a:rPr lang="tr-TR" sz="2000" dirty="0" err="1"/>
              <a:t>sütürasyon</a:t>
            </a:r>
            <a:r>
              <a:rPr lang="tr-TR" sz="2000" dirty="0"/>
              <a:t>, </a:t>
            </a:r>
            <a:r>
              <a:rPr lang="tr-TR" sz="2000" dirty="0" err="1"/>
              <a:t>enfekte</a:t>
            </a:r>
            <a:r>
              <a:rPr lang="tr-TR" sz="2000" dirty="0"/>
              <a:t> </a:t>
            </a:r>
            <a:r>
              <a:rPr lang="tr-TR" sz="2000" dirty="0" err="1"/>
              <a:t>segmentin</a:t>
            </a:r>
            <a:r>
              <a:rPr lang="tr-TR" sz="2000" dirty="0"/>
              <a:t> çıkarılması ya da devre dışı </a:t>
            </a:r>
            <a:r>
              <a:rPr lang="tr-TR" sz="2000" dirty="0" smtClean="0"/>
              <a:t>	bırakılması</a:t>
            </a:r>
            <a:r>
              <a:rPr lang="tr-TR" sz="2000" dirty="0"/>
              <a:t>, fistülün kapatılması gibi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HEMATOM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Autofit/>
          </a:bodyPr>
          <a:lstStyle/>
          <a:p>
            <a:r>
              <a:rPr lang="tr-TR" sz="2000" dirty="0"/>
              <a:t>Aktif kanama olmaksızın </a:t>
            </a:r>
            <a:r>
              <a:rPr lang="tr-TR" sz="2000" dirty="0" smtClean="0"/>
              <a:t>sadece cerrahi </a:t>
            </a:r>
            <a:r>
              <a:rPr lang="tr-TR" sz="2000" dirty="0" err="1" smtClean="0"/>
              <a:t>eksplorasyon</a:t>
            </a:r>
            <a:r>
              <a:rPr lang="tr-TR" sz="2000" dirty="0" smtClean="0"/>
              <a:t> </a:t>
            </a:r>
            <a:r>
              <a:rPr lang="tr-TR" sz="2000" dirty="0"/>
              <a:t>nedeniyle de ortaya </a:t>
            </a:r>
            <a:r>
              <a:rPr lang="tr-TR" sz="2000" dirty="0" smtClean="0"/>
              <a:t>çıkmış olabilir. 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Özellikle de </a:t>
            </a:r>
            <a:r>
              <a:rPr lang="tr-TR" sz="2000" dirty="0" err="1"/>
              <a:t>sütür</a:t>
            </a:r>
            <a:r>
              <a:rPr lang="tr-TR" sz="2000" dirty="0"/>
              <a:t> hattında aktif kanama yoksa, fistül fonksiyonları etkilenmeyebilir.</a:t>
            </a:r>
          </a:p>
          <a:p>
            <a:endParaRPr lang="tr-TR" sz="2000" dirty="0"/>
          </a:p>
          <a:p>
            <a:r>
              <a:rPr lang="tr-TR" sz="2000" dirty="0"/>
              <a:t>Küçük bir </a:t>
            </a:r>
            <a:r>
              <a:rPr lang="tr-TR" sz="2000" dirty="0" err="1"/>
              <a:t>hematom</a:t>
            </a:r>
            <a:r>
              <a:rPr lang="tr-TR" sz="2000" dirty="0"/>
              <a:t> varlığında fistülde </a:t>
            </a:r>
            <a:r>
              <a:rPr lang="tr-TR" sz="2000" dirty="0" err="1"/>
              <a:t>trill</a:t>
            </a:r>
            <a:r>
              <a:rPr lang="tr-TR" sz="2000" dirty="0"/>
              <a:t> alınmaya devam ediyorsa girişim </a:t>
            </a:r>
            <a:r>
              <a:rPr lang="tr-TR" sz="2000" dirty="0" smtClean="0"/>
              <a:t>gerekmez !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 err="1"/>
              <a:t>Hematom</a:t>
            </a:r>
            <a:r>
              <a:rPr lang="tr-TR" sz="2000" dirty="0"/>
              <a:t> büyüyor ve </a:t>
            </a:r>
            <a:r>
              <a:rPr lang="tr-TR" sz="2000" dirty="0" err="1"/>
              <a:t>trill</a:t>
            </a:r>
            <a:r>
              <a:rPr lang="tr-TR" sz="2000" dirty="0"/>
              <a:t> etkileniyor ya da kaybolduysa cerrahi girişim </a:t>
            </a:r>
            <a:r>
              <a:rPr lang="tr-TR" sz="2000" dirty="0" smtClean="0"/>
              <a:t>planlanmalıdır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- </a:t>
            </a:r>
            <a:r>
              <a:rPr lang="tr-TR" sz="2000" dirty="0" err="1" smtClean="0"/>
              <a:t>Hematomun</a:t>
            </a:r>
            <a:r>
              <a:rPr lang="tr-TR" sz="2000" dirty="0" smtClean="0"/>
              <a:t> </a:t>
            </a:r>
            <a:r>
              <a:rPr lang="tr-TR" sz="2000" dirty="0"/>
              <a:t>boşaltılması</a:t>
            </a:r>
          </a:p>
          <a:p>
            <a:pPr marL="0" indent="0">
              <a:buNone/>
            </a:pPr>
            <a:r>
              <a:rPr lang="tr-TR" sz="2000" dirty="0" smtClean="0"/>
              <a:t>	- Kanamanın kontrolü</a:t>
            </a:r>
          </a:p>
          <a:p>
            <a:pPr marL="0" indent="0">
              <a:buNone/>
            </a:pPr>
            <a:r>
              <a:rPr lang="tr-TR" sz="2000" dirty="0" smtClean="0"/>
              <a:t>	- Gerekirse </a:t>
            </a:r>
            <a:r>
              <a:rPr lang="tr-TR" sz="2000" dirty="0" err="1"/>
              <a:t>anastamozun</a:t>
            </a:r>
            <a:r>
              <a:rPr lang="tr-TR" sz="2000" dirty="0"/>
              <a:t> revizyonu.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ARTERİOVENÖZ FİSTÜLLERDE (AVF) </a:t>
            </a:r>
            <a:r>
              <a:rPr lang="tr-TR" sz="3600" b="1" dirty="0" smtClean="0">
                <a:solidFill>
                  <a:srgbClr val="FF0000"/>
                </a:solidFill>
              </a:rPr>
              <a:t>KOMPLİKASYONLAR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990"/>
            <a:ext cx="8229600" cy="4525963"/>
          </a:xfrm>
        </p:spPr>
        <p:txBody>
          <a:bodyPr>
            <a:noAutofit/>
          </a:bodyPr>
          <a:lstStyle/>
          <a:p>
            <a:r>
              <a:rPr lang="tr-TR" sz="2000" dirty="0"/>
              <a:t>Hemodiyaliz amaçlı oluşturulan AVF </a:t>
            </a:r>
            <a:r>
              <a:rPr lang="tr-TR" sz="2000" dirty="0" err="1"/>
              <a:t>lerin</a:t>
            </a:r>
            <a:r>
              <a:rPr lang="tr-TR" sz="2000" dirty="0"/>
              <a:t> yaklaşık 1/3 ünde komplikasyonlarla karşılaşılmaktadır.</a:t>
            </a:r>
          </a:p>
          <a:p>
            <a:endParaRPr lang="tr-TR" sz="2000" dirty="0"/>
          </a:p>
          <a:p>
            <a:r>
              <a:rPr lang="tr-TR" sz="2000" dirty="0"/>
              <a:t>Komplikasyonlar başarısızlığı ve devam eden tedavilerde aksamaları beraberinde getirirler.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b="1" dirty="0"/>
              <a:t>Komplikasyonların ortaya çıkış </a:t>
            </a:r>
            <a:r>
              <a:rPr lang="tr-TR" sz="2000" b="1" dirty="0" smtClean="0"/>
              <a:t>nedenleri</a:t>
            </a:r>
          </a:p>
          <a:p>
            <a:r>
              <a:rPr lang="tr-TR" sz="2000" dirty="0" smtClean="0"/>
              <a:t>Yüksek </a:t>
            </a:r>
            <a:r>
              <a:rPr lang="tr-TR" sz="2000" dirty="0"/>
              <a:t>hızlı akım</a:t>
            </a:r>
          </a:p>
          <a:p>
            <a:r>
              <a:rPr lang="tr-TR" sz="2000" dirty="0"/>
              <a:t>Yüksek basınç</a:t>
            </a:r>
          </a:p>
          <a:p>
            <a:r>
              <a:rPr lang="tr-TR" sz="2000" dirty="0"/>
              <a:t>Türbülans</a:t>
            </a:r>
          </a:p>
          <a:p>
            <a:pPr marL="0" indent="0">
              <a:buNone/>
            </a:pPr>
            <a:r>
              <a:rPr lang="tr-TR" sz="2000" dirty="0"/>
              <a:t> </a:t>
            </a:r>
          </a:p>
          <a:p>
            <a:pPr marL="0" indent="0" algn="ctr">
              <a:buNone/>
            </a:pPr>
            <a:r>
              <a:rPr lang="tr-TR" sz="2000" b="1" dirty="0"/>
              <a:t>AV </a:t>
            </a:r>
            <a:r>
              <a:rPr lang="tr-TR" sz="2000" b="1" dirty="0" smtClean="0"/>
              <a:t>Fistüller </a:t>
            </a:r>
            <a:r>
              <a:rPr lang="tr-TR" sz="2000" b="1" dirty="0"/>
              <a:t>&lt; AV </a:t>
            </a:r>
            <a:r>
              <a:rPr lang="tr-TR" sz="2000" b="1" dirty="0" err="1"/>
              <a:t>G</a:t>
            </a:r>
            <a:r>
              <a:rPr lang="tr-TR" sz="2000" b="1" dirty="0" err="1" smtClean="0"/>
              <a:t>reftler</a:t>
            </a:r>
            <a:r>
              <a:rPr lang="tr-TR" sz="2000" b="1" dirty="0" smtClean="0"/>
              <a:t> </a:t>
            </a:r>
            <a:r>
              <a:rPr lang="tr-TR" sz="2000" b="1" dirty="0"/>
              <a:t>&lt; </a:t>
            </a:r>
            <a:r>
              <a:rPr lang="tr-TR" sz="2000" b="1" dirty="0" smtClean="0"/>
              <a:t>Santral </a:t>
            </a:r>
            <a:r>
              <a:rPr lang="tr-TR" sz="2000" b="1" dirty="0" err="1"/>
              <a:t>V</a:t>
            </a:r>
            <a:r>
              <a:rPr lang="tr-TR" sz="2000" b="1" dirty="0" err="1" smtClean="0"/>
              <a:t>enöz</a:t>
            </a:r>
            <a:r>
              <a:rPr lang="tr-TR" sz="2000" b="1" dirty="0" smtClean="0"/>
              <a:t> </a:t>
            </a:r>
            <a:r>
              <a:rPr lang="tr-TR" sz="2000" b="1" dirty="0" err="1"/>
              <a:t>K</a:t>
            </a:r>
            <a:r>
              <a:rPr lang="tr-TR" sz="2000" b="1" dirty="0" err="1" smtClean="0"/>
              <a:t>ataterler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7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SEROMA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tr-TR" sz="2000" dirty="0" err="1"/>
              <a:t>V</a:t>
            </a:r>
            <a:r>
              <a:rPr lang="tr-TR" sz="2000" dirty="0" err="1" smtClean="0"/>
              <a:t>asküler</a:t>
            </a:r>
            <a:r>
              <a:rPr lang="tr-TR" sz="2000" dirty="0" smtClean="0"/>
              <a:t> </a:t>
            </a:r>
            <a:r>
              <a:rPr lang="tr-TR" sz="2000" dirty="0" err="1" smtClean="0"/>
              <a:t>permeabilite</a:t>
            </a:r>
            <a:r>
              <a:rPr lang="tr-TR" sz="2000" dirty="0" smtClean="0"/>
              <a:t> </a:t>
            </a:r>
            <a:r>
              <a:rPr lang="tr-TR" sz="2000" dirty="0"/>
              <a:t>artışına bağlı olarak ortaya çıkar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Genelde tekrarlayan </a:t>
            </a:r>
            <a:r>
              <a:rPr lang="tr-TR" sz="2000" dirty="0" err="1"/>
              <a:t>aspirasyonlar</a:t>
            </a:r>
            <a:r>
              <a:rPr lang="tr-TR" sz="2000" dirty="0"/>
              <a:t> ile tedavi yoluna gidilir.</a:t>
            </a:r>
          </a:p>
          <a:p>
            <a:endParaRPr lang="tr-TR" sz="2000" dirty="0"/>
          </a:p>
          <a:p>
            <a:r>
              <a:rPr lang="tr-TR" sz="2000" dirty="0"/>
              <a:t>Tedavisi sıkıntılı, başarısı düşüktür.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7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CİLT </a:t>
            </a:r>
            <a:r>
              <a:rPr lang="tr-TR" sz="3200" b="1" dirty="0" smtClean="0">
                <a:solidFill>
                  <a:srgbClr val="FF0000"/>
                </a:solidFill>
              </a:rPr>
              <a:t>NEKROZU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10" y="1107349"/>
            <a:ext cx="8347190" cy="57506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000" dirty="0" err="1" smtClean="0"/>
              <a:t>Dializ</a:t>
            </a:r>
            <a:r>
              <a:rPr lang="tr-TR" sz="2000" dirty="0" smtClean="0"/>
              <a:t> </a:t>
            </a:r>
            <a:r>
              <a:rPr lang="tr-TR" sz="2000" dirty="0"/>
              <a:t>nedeniyle tekrarlayan ponksiyonlar </a:t>
            </a:r>
            <a:r>
              <a:rPr lang="tr-TR" sz="2000" dirty="0" smtClean="0"/>
              <a:t>nedeniyle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/>
              <a:t>Özellikle </a:t>
            </a:r>
            <a:r>
              <a:rPr lang="tr-TR" sz="2000" dirty="0" err="1"/>
              <a:t>yüzeyelleştirilen</a:t>
            </a:r>
            <a:r>
              <a:rPr lang="tr-TR" sz="2000" dirty="0"/>
              <a:t> </a:t>
            </a:r>
            <a:r>
              <a:rPr lang="tr-TR" sz="2000" dirty="0" err="1"/>
              <a:t>vasküler</a:t>
            </a:r>
            <a:r>
              <a:rPr lang="tr-TR" sz="2000" dirty="0"/>
              <a:t> yapılar üzerinde </a:t>
            </a:r>
            <a:r>
              <a:rPr lang="tr-TR" sz="2000" dirty="0" smtClean="0"/>
              <a:t>sıktır.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 err="1"/>
              <a:t>Dializ</a:t>
            </a:r>
            <a:r>
              <a:rPr lang="tr-TR" sz="2000" dirty="0"/>
              <a:t> seansları arasında yeterli iyileşme gözlenmez</a:t>
            </a:r>
            <a:r>
              <a:rPr lang="tr-TR" sz="2000" dirty="0" smtClean="0"/>
              <a:t>.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/>
              <a:t>Kan akımının yetersiz olması riski arttırır</a:t>
            </a:r>
            <a:r>
              <a:rPr lang="tr-TR" sz="2000" dirty="0" smtClean="0"/>
              <a:t>.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/>
              <a:t>Cilt problemleri kanama komplikasyonlarını </a:t>
            </a:r>
            <a:r>
              <a:rPr lang="tr-TR" sz="2000" dirty="0" smtClean="0"/>
              <a:t>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000" dirty="0" smtClean="0"/>
              <a:t>      ciddiyetini </a:t>
            </a:r>
            <a:r>
              <a:rPr lang="tr-TR" sz="2000" dirty="0"/>
              <a:t>arttırır.</a:t>
            </a:r>
          </a:p>
          <a:p>
            <a:pPr>
              <a:lnSpc>
                <a:spcPct val="120000"/>
              </a:lnSpc>
            </a:pPr>
            <a:endParaRPr lang="tr-TR" sz="2000" dirty="0" smtClean="0"/>
          </a:p>
          <a:p>
            <a:pPr>
              <a:lnSpc>
                <a:spcPct val="120000"/>
              </a:lnSpc>
            </a:pPr>
            <a:endParaRPr lang="tr-TR" sz="2000" dirty="0"/>
          </a:p>
          <a:p>
            <a:pPr marL="0" indent="0">
              <a:lnSpc>
                <a:spcPct val="120000"/>
              </a:lnSpc>
              <a:buNone/>
            </a:pPr>
            <a:r>
              <a:rPr lang="tr-TR" sz="2000" b="1" dirty="0">
                <a:solidFill>
                  <a:srgbClr val="FF0000"/>
                </a:solidFill>
              </a:rPr>
              <a:t>Tedavi:</a:t>
            </a:r>
            <a:endParaRPr lang="tr-TR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000" dirty="0"/>
              <a:t>Kanama olursa </a:t>
            </a:r>
            <a:r>
              <a:rPr lang="tr-TR" sz="2000" dirty="0" err="1"/>
              <a:t>suturasyonu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/>
              <a:t>Nekrotik cildin fistüle zarar </a:t>
            </a:r>
            <a:endParaRPr lang="tr-TR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tr-TR" sz="2000" dirty="0" smtClean="0"/>
              <a:t>      vermeden </a:t>
            </a:r>
            <a:r>
              <a:rPr lang="tr-TR" sz="2000" dirty="0" err="1" smtClean="0"/>
              <a:t>eksisyonu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cilt n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79" y="4688167"/>
            <a:ext cx="4209642" cy="166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04" t="3529" r="6643" b="7300"/>
          <a:stretch/>
        </p:blipFill>
        <p:spPr>
          <a:xfrm rot="496039">
            <a:off x="6334218" y="2318885"/>
            <a:ext cx="2316484" cy="205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81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VENÖZ </a:t>
            </a:r>
            <a:r>
              <a:rPr lang="tr-TR" sz="3200" b="1" dirty="0" smtClean="0">
                <a:solidFill>
                  <a:srgbClr val="FF0000"/>
                </a:solidFill>
              </a:rPr>
              <a:t>HİPERTANSİYON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7223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Fistül akımının azalması, engellenmesi. </a:t>
            </a:r>
            <a:r>
              <a:rPr lang="tr-TR" dirty="0" err="1"/>
              <a:t>Stenoz</a:t>
            </a:r>
            <a:r>
              <a:rPr lang="tr-TR" dirty="0"/>
              <a:t> vb</a:t>
            </a:r>
            <a:r>
              <a:rPr lang="tr-TR" dirty="0" smtClean="0"/>
              <a:t>.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Arteriel</a:t>
            </a:r>
            <a:r>
              <a:rPr lang="tr-TR" dirty="0"/>
              <a:t> akımın </a:t>
            </a:r>
            <a:r>
              <a:rPr lang="tr-TR" dirty="0" smtClean="0"/>
              <a:t>artması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Genelde elde şişlik olarak karşımıza </a:t>
            </a:r>
            <a:r>
              <a:rPr lang="tr-TR" dirty="0" smtClean="0"/>
              <a:t>çıkar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Parmak ya da elin kaybına kadar gidebilen </a:t>
            </a:r>
            <a:r>
              <a:rPr lang="tr-TR" dirty="0" err="1"/>
              <a:t>venöz</a:t>
            </a:r>
            <a:r>
              <a:rPr lang="tr-TR" dirty="0"/>
              <a:t> ülserler de görülebilir.</a:t>
            </a:r>
          </a:p>
          <a:p>
            <a:pPr>
              <a:lnSpc>
                <a:spcPct val="120000"/>
              </a:lnSpc>
            </a:pPr>
            <a:endParaRPr lang="tr-TR" dirty="0"/>
          </a:p>
          <a:p>
            <a:pPr marL="0" indent="0">
              <a:lnSpc>
                <a:spcPct val="120000"/>
              </a:lnSpc>
              <a:buNone/>
            </a:pPr>
            <a:r>
              <a:rPr lang="tr-TR" b="1" dirty="0" err="1">
                <a:solidFill>
                  <a:srgbClr val="FF0000"/>
                </a:solidFill>
              </a:rPr>
              <a:t>Venöz</a:t>
            </a:r>
            <a:r>
              <a:rPr lang="tr-TR" b="1" dirty="0">
                <a:solidFill>
                  <a:srgbClr val="FF0000"/>
                </a:solidFill>
              </a:rPr>
              <a:t> Hipertansiyonun </a:t>
            </a:r>
            <a:r>
              <a:rPr lang="tr-TR" b="1" dirty="0" err="1">
                <a:solidFill>
                  <a:srgbClr val="FF0000"/>
                </a:solidFill>
              </a:rPr>
              <a:t>Evrelendirmesi</a:t>
            </a:r>
            <a:endParaRPr lang="tr-TR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i="1" dirty="0" smtClean="0"/>
              <a:t>0</a:t>
            </a:r>
            <a:r>
              <a:rPr lang="tr-TR" i="1" dirty="0"/>
              <a:t>: Yok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i="1" dirty="0" smtClean="0"/>
              <a:t>1</a:t>
            </a:r>
            <a:r>
              <a:rPr lang="tr-TR" i="1" dirty="0"/>
              <a:t>: Hafif</a:t>
            </a:r>
            <a:r>
              <a:rPr lang="tr-TR" dirty="0"/>
              <a:t> : Renk değişikliği, hafif şişlik. Genelde tedaviye gerek yok</a:t>
            </a:r>
          </a:p>
          <a:p>
            <a:pPr>
              <a:lnSpc>
                <a:spcPct val="120000"/>
              </a:lnSpc>
            </a:pPr>
            <a:r>
              <a:rPr lang="tr-TR" i="1" dirty="0" smtClean="0"/>
              <a:t>2</a:t>
            </a:r>
            <a:r>
              <a:rPr lang="tr-TR" i="1" dirty="0"/>
              <a:t>: Orta: </a:t>
            </a:r>
            <a:r>
              <a:rPr lang="tr-TR" dirty="0" err="1"/>
              <a:t>İntermittan</a:t>
            </a:r>
            <a:r>
              <a:rPr lang="tr-TR" dirty="0"/>
              <a:t> ağrı, ciddi şişlik. Girişim gerekebilir</a:t>
            </a:r>
          </a:p>
          <a:p>
            <a:pPr>
              <a:lnSpc>
                <a:spcPct val="120000"/>
              </a:lnSpc>
            </a:pPr>
            <a:r>
              <a:rPr lang="tr-TR" i="1" dirty="0" smtClean="0"/>
              <a:t>3</a:t>
            </a:r>
            <a:r>
              <a:rPr lang="tr-TR" i="1" dirty="0"/>
              <a:t>: Ağır: </a:t>
            </a:r>
            <a:r>
              <a:rPr lang="tr-TR" dirty="0"/>
              <a:t>Devamlı ağrı, </a:t>
            </a:r>
            <a:r>
              <a:rPr lang="tr-TR" dirty="0" err="1"/>
              <a:t>hiperpigmentasyon</a:t>
            </a:r>
            <a:r>
              <a:rPr lang="tr-TR" dirty="0"/>
              <a:t>, sürekli şişlik, </a:t>
            </a:r>
            <a:r>
              <a:rPr lang="tr-TR" dirty="0" err="1"/>
              <a:t>venöz</a:t>
            </a:r>
            <a:r>
              <a:rPr lang="tr-TR" dirty="0"/>
              <a:t> ülserler. </a:t>
            </a:r>
            <a:r>
              <a:rPr lang="tr-TR" dirty="0" smtClean="0"/>
              <a:t>Girişim </a:t>
            </a:r>
            <a:r>
              <a:rPr lang="tr-TR" dirty="0"/>
              <a:t>gerekli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34" y="-59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34" y="1188291"/>
            <a:ext cx="8229600" cy="54251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000" b="1" dirty="0" err="1"/>
              <a:t>Venöz</a:t>
            </a:r>
            <a:r>
              <a:rPr lang="tr-TR" sz="2000" b="1" dirty="0"/>
              <a:t> hipertansiyonun en önde gelen nedeni, önceki santral </a:t>
            </a:r>
            <a:r>
              <a:rPr lang="tr-TR" sz="2000" b="1" dirty="0" err="1"/>
              <a:t>kateterizasyonlardır</a:t>
            </a:r>
            <a:r>
              <a:rPr lang="tr-TR" sz="2000" b="1" dirty="0"/>
              <a:t>. </a:t>
            </a:r>
            <a:endParaRPr lang="tr-TR" sz="2000" dirty="0"/>
          </a:p>
          <a:p>
            <a:pPr>
              <a:lnSpc>
                <a:spcPct val="110000"/>
              </a:lnSpc>
            </a:pPr>
            <a:r>
              <a:rPr lang="tr-TR" sz="2000" dirty="0"/>
              <a:t>Fistül oluşturulmasından önce hastaların değerlendirilmesi </a:t>
            </a:r>
            <a:r>
              <a:rPr lang="tr-TR" sz="2000" dirty="0" smtClean="0"/>
              <a:t>önemlidir !</a:t>
            </a:r>
            <a:endParaRPr lang="tr-TR" sz="2000" dirty="0"/>
          </a:p>
          <a:p>
            <a:pPr>
              <a:lnSpc>
                <a:spcPct val="110000"/>
              </a:lnSpc>
            </a:pPr>
            <a:r>
              <a:rPr lang="tr-TR" sz="2000" dirty="0"/>
              <a:t>Tek başına klinik bulgu vermeyen </a:t>
            </a:r>
            <a:r>
              <a:rPr lang="tr-TR" sz="2000" dirty="0" err="1"/>
              <a:t>stenozlar</a:t>
            </a:r>
            <a:r>
              <a:rPr lang="tr-TR" sz="2000" dirty="0"/>
              <a:t> fistül sonrası ciddi </a:t>
            </a:r>
            <a:r>
              <a:rPr lang="tr-TR" sz="2000" dirty="0" err="1"/>
              <a:t>venöz</a:t>
            </a:r>
            <a:r>
              <a:rPr lang="tr-TR" sz="2000" dirty="0"/>
              <a:t> hipertansiyona neden olabilirler. </a:t>
            </a:r>
          </a:p>
          <a:p>
            <a:pPr>
              <a:lnSpc>
                <a:spcPct val="110000"/>
              </a:lnSpc>
            </a:pPr>
            <a:r>
              <a:rPr lang="tr-TR" sz="2000" dirty="0" err="1"/>
              <a:t>Kateter</a:t>
            </a:r>
            <a:r>
              <a:rPr lang="tr-TR" sz="2000" dirty="0"/>
              <a:t> kullanılırken </a:t>
            </a:r>
            <a:r>
              <a:rPr lang="tr-TR" sz="2000" dirty="0" err="1"/>
              <a:t>subklaviyen</a:t>
            </a:r>
            <a:r>
              <a:rPr lang="tr-TR" sz="2000" dirty="0"/>
              <a:t> </a:t>
            </a:r>
            <a:r>
              <a:rPr lang="tr-TR" sz="2000" dirty="0" err="1"/>
              <a:t>ven</a:t>
            </a:r>
            <a:r>
              <a:rPr lang="tr-TR" sz="2000" dirty="0"/>
              <a:t> yerine </a:t>
            </a:r>
            <a:r>
              <a:rPr lang="tr-TR" sz="2000" dirty="0" err="1"/>
              <a:t>juguler</a:t>
            </a:r>
            <a:r>
              <a:rPr lang="tr-TR" sz="2000" dirty="0"/>
              <a:t> </a:t>
            </a:r>
            <a:r>
              <a:rPr lang="tr-TR" sz="2000" dirty="0" err="1"/>
              <a:t>venler</a:t>
            </a:r>
            <a:r>
              <a:rPr lang="tr-TR" sz="2000" dirty="0"/>
              <a:t> tercih edilmelidir</a:t>
            </a:r>
            <a:r>
              <a:rPr lang="tr-TR" sz="20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tr-TR" sz="2000" dirty="0"/>
          </a:p>
          <a:p>
            <a:pPr marL="0" indent="0">
              <a:lnSpc>
                <a:spcPct val="110000"/>
              </a:lnSpc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Tedavide</a:t>
            </a:r>
            <a:endParaRPr lang="tr-TR" sz="2000" dirty="0"/>
          </a:p>
          <a:p>
            <a:pPr>
              <a:lnSpc>
                <a:spcPct val="110000"/>
              </a:lnSpc>
            </a:pPr>
            <a:r>
              <a:rPr lang="tr-TR" sz="2000" dirty="0" err="1"/>
              <a:t>Stenozun</a:t>
            </a:r>
            <a:r>
              <a:rPr lang="tr-TR" sz="2000" dirty="0"/>
              <a:t> giderilmesi: </a:t>
            </a:r>
          </a:p>
          <a:p>
            <a:pPr>
              <a:lnSpc>
                <a:spcPct val="110000"/>
              </a:lnSpc>
            </a:pPr>
            <a:r>
              <a:rPr lang="tr-TR" sz="2000" dirty="0"/>
              <a:t>Balon ya da </a:t>
            </a:r>
            <a:r>
              <a:rPr lang="tr-TR" sz="2000" dirty="0" err="1"/>
              <a:t>stent</a:t>
            </a:r>
            <a:r>
              <a:rPr lang="tr-TR" sz="2000" dirty="0"/>
              <a:t> uygulamaları</a:t>
            </a:r>
          </a:p>
          <a:p>
            <a:pPr>
              <a:lnSpc>
                <a:spcPct val="110000"/>
              </a:lnSpc>
            </a:pPr>
            <a:r>
              <a:rPr lang="tr-TR" sz="2000" dirty="0" err="1" smtClean="0"/>
              <a:t>Stenotik</a:t>
            </a:r>
            <a:r>
              <a:rPr lang="tr-TR" sz="2000" dirty="0" smtClean="0"/>
              <a:t> </a:t>
            </a:r>
            <a:r>
              <a:rPr lang="tr-TR" sz="2000" dirty="0" err="1"/>
              <a:t>segmentin</a:t>
            </a:r>
            <a:r>
              <a:rPr lang="tr-TR" sz="2000" dirty="0"/>
              <a:t> bypass </a:t>
            </a:r>
            <a:r>
              <a:rPr lang="tr-TR" sz="2000" dirty="0" smtClean="0"/>
              <a:t>edilmesi</a:t>
            </a:r>
            <a:endParaRPr lang="tr-TR" sz="2000" dirty="0"/>
          </a:p>
          <a:p>
            <a:pPr>
              <a:lnSpc>
                <a:spcPct val="110000"/>
              </a:lnSpc>
            </a:pPr>
            <a:r>
              <a:rPr lang="tr-TR" sz="2000" dirty="0"/>
              <a:t>Fistülün kapatılması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KONJESTİF KALP YETERSİZLİĞİ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Artan </a:t>
            </a:r>
            <a:r>
              <a:rPr lang="tr-TR" sz="2000" dirty="0" err="1"/>
              <a:t>venöz</a:t>
            </a:r>
            <a:r>
              <a:rPr lang="tr-TR" sz="2000" dirty="0"/>
              <a:t> dönüş  ve </a:t>
            </a:r>
            <a:r>
              <a:rPr lang="tr-TR" sz="2000" dirty="0" err="1"/>
              <a:t>hemodinamik</a:t>
            </a:r>
            <a:r>
              <a:rPr lang="tr-TR" sz="2000" dirty="0"/>
              <a:t> yükün artması </a:t>
            </a:r>
            <a:r>
              <a:rPr lang="tr-TR" sz="2000" dirty="0" smtClean="0"/>
              <a:t>nedeniyle</a:t>
            </a:r>
            <a:endParaRPr lang="tr-TR" sz="2000" dirty="0"/>
          </a:p>
          <a:p>
            <a:r>
              <a:rPr lang="tr-TR" sz="2000" dirty="0"/>
              <a:t>Genelde kardiyak rezervi sınırlı hastalarda sorun yaratır.</a:t>
            </a:r>
          </a:p>
          <a:p>
            <a:endParaRPr lang="tr-TR" sz="2000" dirty="0"/>
          </a:p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</a:rPr>
              <a:t>Tedavide: </a:t>
            </a:r>
          </a:p>
          <a:p>
            <a:r>
              <a:rPr lang="tr-TR" sz="2000" dirty="0" smtClean="0"/>
              <a:t>Fistülün daraltılması</a:t>
            </a:r>
          </a:p>
          <a:p>
            <a:r>
              <a:rPr lang="tr-TR" sz="2000" dirty="0" smtClean="0"/>
              <a:t>Fistülün </a:t>
            </a:r>
            <a:r>
              <a:rPr lang="tr-TR" sz="2000" dirty="0"/>
              <a:t>kapatılması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AVF KOMPLİKASYONLARI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7204"/>
            <a:ext cx="4038600" cy="5710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Lokal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Komplikasyonlar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/>
              <a:t>Kanama</a:t>
            </a:r>
            <a:endParaRPr lang="en-US" sz="2000" b="1" dirty="0" smtClean="0"/>
          </a:p>
          <a:p>
            <a:r>
              <a:rPr lang="en-US" sz="2000" dirty="0" smtClean="0"/>
              <a:t>Erken: </a:t>
            </a:r>
            <a:r>
              <a:rPr lang="en-US" sz="2000" dirty="0" err="1" smtClean="0"/>
              <a:t>Postoperatif</a:t>
            </a:r>
            <a:endParaRPr lang="en-US" sz="2000" dirty="0" smtClean="0"/>
          </a:p>
          <a:p>
            <a:r>
              <a:rPr lang="en-US" sz="2000" dirty="0" err="1" smtClean="0"/>
              <a:t>Geç</a:t>
            </a:r>
            <a:r>
              <a:rPr lang="en-US" sz="2000" dirty="0" smtClean="0"/>
              <a:t>: </a:t>
            </a:r>
            <a:r>
              <a:rPr lang="en-US" sz="2000" dirty="0" err="1" smtClean="0"/>
              <a:t>Ponksiyon</a:t>
            </a:r>
            <a:r>
              <a:rPr lang="en-US" sz="2000" dirty="0" smtClean="0"/>
              <a:t> </a:t>
            </a:r>
            <a:r>
              <a:rPr lang="en-US" sz="2000" dirty="0" err="1" smtClean="0"/>
              <a:t>yerlerinden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Enfeksiyon</a:t>
            </a:r>
            <a:endParaRPr lang="en-US" sz="2000" b="1" dirty="0" smtClean="0"/>
          </a:p>
          <a:p>
            <a:r>
              <a:rPr lang="en-US" sz="2000" dirty="0" smtClean="0"/>
              <a:t>Erken (&lt;30 </a:t>
            </a:r>
            <a:r>
              <a:rPr lang="en-US" sz="2000" dirty="0" err="1" smtClean="0"/>
              <a:t>gün</a:t>
            </a:r>
            <a:r>
              <a:rPr lang="en-US" sz="2000" dirty="0" smtClean="0"/>
              <a:t>)/</a:t>
            </a:r>
            <a:r>
              <a:rPr lang="en-US" sz="2000" dirty="0" err="1" smtClean="0"/>
              <a:t>geç</a:t>
            </a:r>
            <a:r>
              <a:rPr lang="en-US" sz="2000" dirty="0" smtClean="0"/>
              <a:t> (&gt;30 </a:t>
            </a:r>
            <a:r>
              <a:rPr lang="en-US" sz="2000" dirty="0" err="1" smtClean="0"/>
              <a:t>gün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Kültür</a:t>
            </a:r>
            <a:r>
              <a:rPr lang="en-US" sz="2000" dirty="0" smtClean="0"/>
              <a:t> (+), (-) </a:t>
            </a:r>
          </a:p>
          <a:p>
            <a:r>
              <a:rPr lang="en-US" sz="2000" dirty="0" err="1" smtClean="0"/>
              <a:t>Enfeksiyon</a:t>
            </a:r>
            <a:r>
              <a:rPr lang="en-US" sz="2000" dirty="0" smtClean="0"/>
              <a:t> </a:t>
            </a:r>
            <a:r>
              <a:rPr lang="en-US" sz="2000" dirty="0" err="1" smtClean="0"/>
              <a:t>yeri</a:t>
            </a:r>
            <a:r>
              <a:rPr lang="en-US" sz="2000" dirty="0" smtClean="0"/>
              <a:t>: </a:t>
            </a:r>
            <a:r>
              <a:rPr lang="en-US" sz="2000" dirty="0" err="1" smtClean="0"/>
              <a:t>anastamoz</a:t>
            </a:r>
            <a:r>
              <a:rPr lang="en-US" sz="2000" dirty="0" smtClean="0"/>
              <a:t>/</a:t>
            </a:r>
            <a:r>
              <a:rPr lang="en-US" sz="2000" dirty="0" err="1" smtClean="0"/>
              <a:t>fistül</a:t>
            </a:r>
            <a:r>
              <a:rPr lang="en-US" sz="2000" dirty="0" smtClean="0"/>
              <a:t>/runoff </a:t>
            </a:r>
            <a:r>
              <a:rPr lang="en-US" sz="2000" dirty="0" err="1" smtClean="0"/>
              <a:t>veni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Non </a:t>
            </a:r>
            <a:r>
              <a:rPr lang="en-US" sz="2000" b="1" dirty="0" err="1"/>
              <a:t>enfeksiyoöz</a:t>
            </a:r>
            <a:r>
              <a:rPr lang="en-US" sz="2000" b="1" dirty="0"/>
              <a:t> </a:t>
            </a:r>
            <a:r>
              <a:rPr lang="en-US" sz="2000" b="1" dirty="0" err="1"/>
              <a:t>sıvı</a:t>
            </a:r>
            <a:r>
              <a:rPr lang="en-US" sz="2000" b="1" dirty="0"/>
              <a:t> </a:t>
            </a:r>
            <a:r>
              <a:rPr lang="en-US" sz="2000" b="1" dirty="0" err="1"/>
              <a:t>koleksiyonları</a:t>
            </a:r>
            <a:endParaRPr lang="en-US" sz="2000" b="1" dirty="0"/>
          </a:p>
          <a:p>
            <a:r>
              <a:rPr lang="en-US" sz="2000" dirty="0" err="1"/>
              <a:t>Hematom</a:t>
            </a:r>
            <a:endParaRPr lang="en-US" sz="2000" dirty="0"/>
          </a:p>
          <a:p>
            <a:r>
              <a:rPr lang="en-US" sz="2000" dirty="0" err="1"/>
              <a:t>Seroma</a:t>
            </a:r>
            <a:endParaRPr lang="en-US" sz="2000" dirty="0"/>
          </a:p>
          <a:p>
            <a:r>
              <a:rPr lang="en-US" sz="2000" dirty="0" err="1" smtClean="0"/>
              <a:t>Lenfosel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147204"/>
            <a:ext cx="4288551" cy="5574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Anastamoz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Komplikasyonları</a:t>
            </a:r>
            <a:endParaRPr lang="en-US" sz="2000" b="1" dirty="0" smtClean="0"/>
          </a:p>
          <a:p>
            <a:r>
              <a:rPr lang="en-US" sz="2000" dirty="0" err="1" smtClean="0"/>
              <a:t>Kanama</a:t>
            </a:r>
            <a:r>
              <a:rPr lang="en-US" sz="2000" dirty="0" smtClean="0"/>
              <a:t>: </a:t>
            </a:r>
            <a:r>
              <a:rPr lang="en-US" sz="2000" dirty="0" err="1"/>
              <a:t>E</a:t>
            </a:r>
            <a:r>
              <a:rPr lang="en-US" sz="2000" dirty="0" err="1" smtClean="0"/>
              <a:t>ksternal</a:t>
            </a:r>
            <a:r>
              <a:rPr lang="en-US" sz="2000" dirty="0" smtClean="0"/>
              <a:t>/</a:t>
            </a:r>
            <a:r>
              <a:rPr lang="en-US" sz="2000" dirty="0" err="1" smtClean="0"/>
              <a:t>Hematom</a:t>
            </a:r>
            <a:endParaRPr lang="en-US" sz="2000" dirty="0" smtClean="0"/>
          </a:p>
          <a:p>
            <a:r>
              <a:rPr lang="en-US" sz="2000" dirty="0" smtClean="0"/>
              <a:t>Pseudoanevrizma: </a:t>
            </a:r>
            <a:r>
              <a:rPr lang="en-US" sz="2000" dirty="0" err="1" smtClean="0"/>
              <a:t>Mekanik</a:t>
            </a:r>
            <a:r>
              <a:rPr lang="en-US" sz="2000" dirty="0" smtClean="0"/>
              <a:t>/ </a:t>
            </a:r>
            <a:r>
              <a:rPr lang="en-US" sz="2000" dirty="0" err="1" smtClean="0"/>
              <a:t>Enfeksiyöz</a:t>
            </a:r>
            <a:endParaRPr lang="en-US" sz="2000" dirty="0" smtClean="0"/>
          </a:p>
          <a:p>
            <a:r>
              <a:rPr lang="en-US" sz="2000" dirty="0" smtClean="0"/>
              <a:t>İntimal </a:t>
            </a:r>
            <a:r>
              <a:rPr lang="en-US" sz="2000" dirty="0" err="1" smtClean="0"/>
              <a:t>hiperplaziye</a:t>
            </a:r>
            <a:r>
              <a:rPr lang="en-US" sz="2000" dirty="0" smtClean="0"/>
              <a:t> </a:t>
            </a:r>
            <a:r>
              <a:rPr lang="en-US" sz="2000" dirty="0" err="1" smtClean="0"/>
              <a:t>bağlı</a:t>
            </a:r>
            <a:r>
              <a:rPr lang="en-US" sz="2000" dirty="0" smtClean="0"/>
              <a:t> </a:t>
            </a:r>
            <a:r>
              <a:rPr lang="en-US" sz="2000" dirty="0" err="1" smtClean="0"/>
              <a:t>stenoz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Fistül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içi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runoff </a:t>
            </a:r>
            <a:r>
              <a:rPr lang="en-US" sz="2000" b="1" dirty="0" err="1" smtClean="0"/>
              <a:t>veni</a:t>
            </a:r>
            <a:endParaRPr lang="en-US" sz="2000" b="1" dirty="0" smtClean="0"/>
          </a:p>
          <a:p>
            <a:r>
              <a:rPr lang="en-US" sz="2000" dirty="0" err="1" smtClean="0"/>
              <a:t>Dilatasyon</a:t>
            </a:r>
            <a:r>
              <a:rPr lang="en-US" sz="2000" dirty="0" smtClean="0"/>
              <a:t>/ </a:t>
            </a:r>
            <a:r>
              <a:rPr lang="en-US" sz="2000" dirty="0" err="1" smtClean="0"/>
              <a:t>anevrizma</a:t>
            </a:r>
            <a:endParaRPr lang="en-US" sz="2000" dirty="0" smtClean="0"/>
          </a:p>
          <a:p>
            <a:r>
              <a:rPr lang="en-US" sz="2000" dirty="0"/>
              <a:t>Pseudoanevrizma: </a:t>
            </a:r>
            <a:r>
              <a:rPr lang="en-US" sz="2000" dirty="0" err="1"/>
              <a:t>iğne</a:t>
            </a:r>
            <a:r>
              <a:rPr lang="en-US" sz="2000" dirty="0"/>
              <a:t> </a:t>
            </a:r>
            <a:r>
              <a:rPr lang="en-US" sz="2000" dirty="0" err="1"/>
              <a:t>giriş</a:t>
            </a:r>
            <a:r>
              <a:rPr lang="en-US" sz="2000" dirty="0"/>
              <a:t> </a:t>
            </a:r>
            <a:r>
              <a:rPr lang="en-US" sz="2000" dirty="0" err="1" smtClean="0"/>
              <a:t>yerlerinde</a:t>
            </a:r>
            <a:endParaRPr lang="en-US" sz="2000" dirty="0" smtClean="0"/>
          </a:p>
          <a:p>
            <a:r>
              <a:rPr lang="en-US" sz="2000" dirty="0" err="1" smtClean="0"/>
              <a:t>Fistül</a:t>
            </a:r>
            <a:r>
              <a:rPr lang="en-US" sz="2000" dirty="0" smtClean="0"/>
              <a:t> </a:t>
            </a:r>
            <a:r>
              <a:rPr lang="en-US" sz="2000" dirty="0" err="1" smtClean="0"/>
              <a:t>içi</a:t>
            </a:r>
            <a:r>
              <a:rPr lang="en-US" sz="2000" dirty="0" smtClean="0"/>
              <a:t> </a:t>
            </a:r>
            <a:r>
              <a:rPr lang="en-US" sz="2000" dirty="0" err="1" smtClean="0"/>
              <a:t>stenoz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Tromboz</a:t>
            </a:r>
            <a:endParaRPr lang="en-US" sz="2000" b="1" dirty="0" smtClean="0"/>
          </a:p>
          <a:p>
            <a:r>
              <a:rPr lang="en-US" sz="2000" dirty="0"/>
              <a:t>Erken (&lt;30 </a:t>
            </a:r>
            <a:r>
              <a:rPr lang="en-US" sz="2000" dirty="0" err="1"/>
              <a:t>gün</a:t>
            </a:r>
            <a:r>
              <a:rPr lang="en-US" sz="2000" dirty="0"/>
              <a:t>)/</a:t>
            </a:r>
            <a:r>
              <a:rPr lang="en-US" sz="2000" dirty="0" err="1"/>
              <a:t>geç</a:t>
            </a:r>
            <a:r>
              <a:rPr lang="en-US" sz="2000" dirty="0"/>
              <a:t> (&gt;30 </a:t>
            </a:r>
            <a:r>
              <a:rPr lang="en-US" sz="2000" dirty="0" err="1"/>
              <a:t>gün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Nedeni</a:t>
            </a:r>
            <a:r>
              <a:rPr lang="en-US" sz="2000" dirty="0"/>
              <a:t> </a:t>
            </a:r>
            <a:r>
              <a:rPr lang="en-US" sz="2000" dirty="0" err="1" smtClean="0"/>
              <a:t>belirli</a:t>
            </a:r>
            <a:r>
              <a:rPr lang="en-US" sz="2000" dirty="0" smtClean="0"/>
              <a:t> / </a:t>
            </a:r>
            <a:r>
              <a:rPr lang="en-US" sz="2000" dirty="0" err="1" smtClean="0"/>
              <a:t>Belirsiz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78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64468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Fistülün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işlev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görememesi</a:t>
            </a:r>
            <a:endParaRPr lang="en-US" sz="2000" b="1" dirty="0" smtClean="0"/>
          </a:p>
          <a:p>
            <a:r>
              <a:rPr lang="en-US" sz="2000" dirty="0" err="1" smtClean="0"/>
              <a:t>Yetersiz</a:t>
            </a:r>
            <a:r>
              <a:rPr lang="en-US" sz="2000" dirty="0" smtClean="0"/>
              <a:t> </a:t>
            </a:r>
            <a:r>
              <a:rPr lang="en-US" sz="2000" dirty="0" err="1" smtClean="0"/>
              <a:t>besleyici</a:t>
            </a:r>
            <a:r>
              <a:rPr lang="en-US" sz="2000" dirty="0" smtClean="0"/>
              <a:t> </a:t>
            </a:r>
            <a:r>
              <a:rPr lang="en-US" sz="2000" dirty="0" err="1" smtClean="0"/>
              <a:t>akım</a:t>
            </a:r>
            <a:endParaRPr lang="en-US" sz="2000" dirty="0" smtClean="0"/>
          </a:p>
          <a:p>
            <a:r>
              <a:rPr lang="en-US" sz="2000" dirty="0" err="1" smtClean="0"/>
              <a:t>Yetersiz</a:t>
            </a:r>
            <a:r>
              <a:rPr lang="en-US" sz="2000" dirty="0" smtClean="0"/>
              <a:t> runoff</a:t>
            </a:r>
          </a:p>
          <a:p>
            <a:r>
              <a:rPr lang="en-US" sz="2000" dirty="0" err="1" smtClean="0"/>
              <a:t>Dializde</a:t>
            </a:r>
            <a:r>
              <a:rPr lang="en-US" sz="2000" dirty="0" smtClean="0"/>
              <a:t> </a:t>
            </a:r>
            <a:r>
              <a:rPr lang="en-US" sz="2000" dirty="0" err="1" smtClean="0"/>
              <a:t>girişim</a:t>
            </a:r>
            <a:r>
              <a:rPr lang="en-US" sz="2000" dirty="0" smtClean="0"/>
              <a:t> </a:t>
            </a:r>
            <a:r>
              <a:rPr lang="en-US" sz="2000" dirty="0" err="1" smtClean="0"/>
              <a:t>yapılamaması</a:t>
            </a:r>
            <a:r>
              <a:rPr lang="en-US" sz="2000" dirty="0" smtClean="0"/>
              <a:t>: </a:t>
            </a:r>
            <a:r>
              <a:rPr lang="en-US" sz="2000" dirty="0" err="1" smtClean="0"/>
              <a:t>Çok</a:t>
            </a:r>
            <a:r>
              <a:rPr lang="en-US" sz="2000" dirty="0" smtClean="0"/>
              <a:t> </a:t>
            </a:r>
            <a:r>
              <a:rPr lang="en-US" sz="2000" dirty="0" err="1" smtClean="0"/>
              <a:t>ince</a:t>
            </a:r>
            <a:r>
              <a:rPr lang="en-US" sz="2000" dirty="0" smtClean="0"/>
              <a:t>/</a:t>
            </a:r>
            <a:r>
              <a:rPr lang="en-US" sz="2000" dirty="0" err="1" smtClean="0"/>
              <a:t>çok</a:t>
            </a:r>
            <a:r>
              <a:rPr lang="en-US" sz="2000" dirty="0" smtClean="0"/>
              <a:t> </a:t>
            </a:r>
            <a:r>
              <a:rPr lang="en-US" sz="2000" dirty="0" err="1" smtClean="0"/>
              <a:t>derin</a:t>
            </a:r>
            <a:r>
              <a:rPr lang="en-US" sz="2000" dirty="0" smtClean="0"/>
              <a:t> </a:t>
            </a:r>
            <a:r>
              <a:rPr lang="en-US" sz="2000" dirty="0" err="1" smtClean="0"/>
              <a:t>fistül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Uzak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Komplikasyonlar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Steal </a:t>
            </a:r>
            <a:r>
              <a:rPr lang="en-US" sz="2000" b="1" dirty="0" err="1" smtClean="0"/>
              <a:t>Sendromu</a:t>
            </a:r>
            <a:endParaRPr lang="en-US" sz="2000" b="1" dirty="0" smtClean="0"/>
          </a:p>
          <a:p>
            <a:r>
              <a:rPr lang="en-US" sz="2000" dirty="0" err="1" smtClean="0"/>
              <a:t>Sağlıklı</a:t>
            </a:r>
            <a:r>
              <a:rPr lang="en-US" sz="2000" dirty="0" smtClean="0"/>
              <a:t> </a:t>
            </a:r>
            <a:r>
              <a:rPr lang="en-US" sz="2000" dirty="0" err="1"/>
              <a:t>d</a:t>
            </a:r>
            <a:r>
              <a:rPr lang="en-US" sz="2000" dirty="0" err="1" smtClean="0"/>
              <a:t>amar</a:t>
            </a:r>
            <a:r>
              <a:rPr lang="en-US" sz="2000" dirty="0" smtClean="0"/>
              <a:t> </a:t>
            </a:r>
            <a:r>
              <a:rPr lang="en-US" sz="2000" dirty="0" err="1"/>
              <a:t>y</a:t>
            </a:r>
            <a:r>
              <a:rPr lang="en-US" sz="2000" dirty="0" err="1" smtClean="0"/>
              <a:t>apısı</a:t>
            </a:r>
            <a:r>
              <a:rPr lang="en-US" sz="2000" dirty="0" smtClean="0"/>
              <a:t> (</a:t>
            </a:r>
            <a:r>
              <a:rPr lang="en-US" sz="2000" dirty="0" err="1" smtClean="0"/>
              <a:t>çok</a:t>
            </a:r>
            <a:r>
              <a:rPr lang="en-US" sz="2000" dirty="0" smtClean="0"/>
              <a:t> </a:t>
            </a:r>
            <a:r>
              <a:rPr lang="en-US" sz="2000" dirty="0" err="1" smtClean="0"/>
              <a:t>geniş</a:t>
            </a:r>
            <a:r>
              <a:rPr lang="en-US" sz="2000" dirty="0" smtClean="0"/>
              <a:t> </a:t>
            </a:r>
            <a:r>
              <a:rPr lang="en-US" sz="2000" dirty="0" err="1" smtClean="0"/>
              <a:t>anastomoz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da runoff </a:t>
            </a:r>
            <a:r>
              <a:rPr lang="en-US" sz="2000" dirty="0" err="1" smtClean="0"/>
              <a:t>veni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Sağlıksız</a:t>
            </a:r>
            <a:r>
              <a:rPr lang="en-US" sz="2000" dirty="0" smtClean="0"/>
              <a:t> </a:t>
            </a:r>
            <a:r>
              <a:rPr lang="en-US" sz="2000" dirty="0" err="1" smtClean="0"/>
              <a:t>damar</a:t>
            </a:r>
            <a:r>
              <a:rPr lang="en-US" sz="2000" dirty="0" smtClean="0"/>
              <a:t> </a:t>
            </a:r>
            <a:r>
              <a:rPr lang="en-US" sz="2000" dirty="0" err="1" smtClean="0"/>
              <a:t>yapısı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- İnflow </a:t>
            </a:r>
            <a:r>
              <a:rPr lang="en-US" sz="2000" dirty="0" err="1" smtClean="0"/>
              <a:t>tıkanıklığı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err="1" smtClean="0"/>
              <a:t>Yetersiz</a:t>
            </a:r>
            <a:r>
              <a:rPr lang="en-US" sz="2000" dirty="0" smtClean="0"/>
              <a:t> </a:t>
            </a:r>
            <a:r>
              <a:rPr lang="en-US" sz="2000" dirty="0" err="1" smtClean="0"/>
              <a:t>kollateraller</a:t>
            </a:r>
            <a:r>
              <a:rPr lang="en-US" sz="2000" dirty="0" smtClean="0"/>
              <a:t> 	(</a:t>
            </a:r>
            <a:r>
              <a:rPr lang="en-US" sz="2000" dirty="0" err="1" smtClean="0"/>
              <a:t>sefaloradial</a:t>
            </a:r>
            <a:r>
              <a:rPr lang="en-US" sz="2000" dirty="0" smtClean="0"/>
              <a:t> </a:t>
            </a:r>
            <a:r>
              <a:rPr lang="en-US" sz="2000" dirty="0" err="1" smtClean="0"/>
              <a:t>girişimde</a:t>
            </a:r>
            <a:r>
              <a:rPr lang="en-US" sz="2000" dirty="0" smtClean="0"/>
              <a:t> </a:t>
            </a:r>
            <a:r>
              <a:rPr lang="en-US" sz="2000" dirty="0" err="1" smtClean="0"/>
              <a:t>tıkalı</a:t>
            </a:r>
            <a:r>
              <a:rPr lang="en-US" sz="2000" dirty="0" smtClean="0"/>
              <a:t> 	ulnar </a:t>
            </a:r>
            <a:r>
              <a:rPr lang="en-US" sz="2000" dirty="0" err="1" smtClean="0"/>
              <a:t>arter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26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217996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Venöz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Hipertansiyon</a:t>
            </a:r>
            <a:endParaRPr lang="en-US" sz="2000" b="1" dirty="0" smtClean="0"/>
          </a:p>
          <a:p>
            <a:r>
              <a:rPr lang="en-US" sz="2000" dirty="0" err="1" smtClean="0"/>
              <a:t>Kapak</a:t>
            </a:r>
            <a:r>
              <a:rPr lang="en-US" sz="2000" dirty="0" smtClean="0"/>
              <a:t> </a:t>
            </a:r>
            <a:r>
              <a:rPr lang="en-US" sz="2000" dirty="0" err="1" smtClean="0"/>
              <a:t>yetmezliği</a:t>
            </a:r>
            <a:endParaRPr lang="en-US" sz="2000" dirty="0" smtClean="0"/>
          </a:p>
          <a:p>
            <a:r>
              <a:rPr lang="en-US" sz="2000" dirty="0" err="1" smtClean="0"/>
              <a:t>Santral</a:t>
            </a:r>
            <a:r>
              <a:rPr lang="en-US" sz="2000" dirty="0" smtClean="0"/>
              <a:t> </a:t>
            </a:r>
            <a:r>
              <a:rPr lang="en-US" sz="2000" dirty="0" err="1" smtClean="0"/>
              <a:t>ven</a:t>
            </a:r>
            <a:r>
              <a:rPr lang="en-US" sz="2000" dirty="0" smtClean="0"/>
              <a:t> </a:t>
            </a:r>
            <a:r>
              <a:rPr lang="en-US" sz="2000" dirty="0" err="1" smtClean="0"/>
              <a:t>trombozu</a:t>
            </a:r>
            <a:endParaRPr lang="en-US" sz="2000" dirty="0" smtClean="0"/>
          </a:p>
          <a:p>
            <a:r>
              <a:rPr lang="en-US" sz="2000" dirty="0" err="1" smtClean="0"/>
              <a:t>Ronoff</a:t>
            </a:r>
            <a:r>
              <a:rPr lang="en-US" sz="2000" dirty="0" smtClean="0"/>
              <a:t> </a:t>
            </a:r>
            <a:r>
              <a:rPr lang="en-US" sz="2000" dirty="0" err="1" smtClean="0"/>
              <a:t>veni</a:t>
            </a:r>
            <a:r>
              <a:rPr lang="en-US" sz="2000" dirty="0" smtClean="0"/>
              <a:t> </a:t>
            </a:r>
            <a:r>
              <a:rPr lang="en-US" sz="2000" dirty="0" err="1" smtClean="0"/>
              <a:t>stenozu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Nöropati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iskemi</a:t>
            </a:r>
            <a:r>
              <a:rPr lang="en-US" sz="2000" b="1" dirty="0" smtClean="0"/>
              <a:t>-steal </a:t>
            </a:r>
            <a:r>
              <a:rPr lang="en-US" sz="2000" b="1" dirty="0" err="1" smtClean="0"/>
              <a:t>dışlanarak</a:t>
            </a:r>
            <a:r>
              <a:rPr lang="en-US" sz="2000" b="1" dirty="0" smtClean="0"/>
              <a:t>)</a:t>
            </a:r>
          </a:p>
          <a:p>
            <a:r>
              <a:rPr lang="en-US" sz="2000" dirty="0" err="1" smtClean="0"/>
              <a:t>Sistemik</a:t>
            </a:r>
            <a:r>
              <a:rPr lang="en-US" sz="2000" dirty="0" smtClean="0"/>
              <a:t>: </a:t>
            </a:r>
            <a:r>
              <a:rPr lang="en-US" sz="2000" dirty="0" err="1" smtClean="0"/>
              <a:t>üremi</a:t>
            </a:r>
            <a:r>
              <a:rPr lang="en-US" sz="2000" dirty="0" smtClean="0"/>
              <a:t>/</a:t>
            </a:r>
            <a:r>
              <a:rPr lang="en-US" sz="2000" dirty="0" err="1" smtClean="0"/>
              <a:t>amiloidoz</a:t>
            </a:r>
            <a:r>
              <a:rPr lang="en-US" sz="2000" dirty="0" smtClean="0"/>
              <a:t>/</a:t>
            </a:r>
            <a:r>
              <a:rPr lang="en-US" sz="2000" dirty="0" err="1" smtClean="0"/>
              <a:t>diabet</a:t>
            </a:r>
            <a:endParaRPr lang="en-US" sz="2000" dirty="0" smtClean="0"/>
          </a:p>
          <a:p>
            <a:r>
              <a:rPr lang="en-US" sz="2000" dirty="0" err="1" smtClean="0"/>
              <a:t>Mekanik</a:t>
            </a:r>
            <a:r>
              <a:rPr lang="en-US" sz="2000" dirty="0" smtClean="0"/>
              <a:t>: </a:t>
            </a:r>
            <a:r>
              <a:rPr lang="en-US" sz="2000" dirty="0" err="1" smtClean="0"/>
              <a:t>Karpal</a:t>
            </a:r>
            <a:r>
              <a:rPr lang="en-US" sz="2000" dirty="0" smtClean="0"/>
              <a:t> </a:t>
            </a:r>
            <a:r>
              <a:rPr lang="en-US" sz="2000" dirty="0" err="1" smtClean="0"/>
              <a:t>tünel</a:t>
            </a:r>
            <a:r>
              <a:rPr lang="en-US" sz="2000" dirty="0" smtClean="0"/>
              <a:t> </a:t>
            </a:r>
            <a:r>
              <a:rPr lang="en-US" sz="2000" dirty="0" err="1" smtClean="0"/>
              <a:t>snd</a:t>
            </a:r>
            <a:r>
              <a:rPr lang="en-US" sz="2000" dirty="0" smtClean="0"/>
              <a:t>. vb.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751168" y="6046765"/>
            <a:ext cx="421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Sidawy</a:t>
            </a:r>
            <a:r>
              <a:rPr lang="en-US" sz="1600" i="1" dirty="0" smtClean="0"/>
              <a:t> et al. Journal of </a:t>
            </a:r>
            <a:r>
              <a:rPr lang="en-US" sz="1600" i="1" dirty="0" err="1" smtClean="0"/>
              <a:t>Vasc</a:t>
            </a:r>
            <a:r>
              <a:rPr lang="en-US" sz="1600" i="1" dirty="0" smtClean="0"/>
              <a:t>. Surg. March 2002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0960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2" y="320405"/>
            <a:ext cx="8229600" cy="2528632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BİLİNÇLİ DİYALİZ UYGULAMALARI,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FF0000"/>
                </a:solidFill>
              </a:rPr>
              <a:t>İYİ </a:t>
            </a:r>
            <a:r>
              <a:rPr lang="tr-TR" sz="2800" b="1" dirty="0">
                <a:solidFill>
                  <a:srgbClr val="FF0000"/>
                </a:solidFill>
              </a:rPr>
              <a:t>BAKIM </a:t>
            </a:r>
            <a:r>
              <a:rPr lang="tr-TR" sz="2800" dirty="0">
                <a:solidFill>
                  <a:srgbClr val="FF0000"/>
                </a:solidFill>
              </a:rPr>
              <a:t/>
            </a:r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ve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FF0000"/>
                </a:solidFill>
              </a:rPr>
              <a:t>DİKKATLİ </a:t>
            </a:r>
            <a:r>
              <a:rPr lang="tr-TR" sz="2800" b="1" dirty="0">
                <a:solidFill>
                  <a:srgbClr val="FF0000"/>
                </a:solidFill>
              </a:rPr>
              <a:t>HASTA TAKİBİ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FF0000"/>
                </a:solidFill>
              </a:rPr>
              <a:t>AVF </a:t>
            </a:r>
            <a:r>
              <a:rPr lang="tr-TR" sz="2800" b="1" dirty="0">
                <a:solidFill>
                  <a:srgbClr val="FF0000"/>
                </a:solidFill>
              </a:rPr>
              <a:t>KOMPLİKASYONLARINI </a:t>
            </a:r>
            <a:r>
              <a:rPr lang="tr-TR" sz="2800" b="1" dirty="0" smtClean="0">
                <a:solidFill>
                  <a:srgbClr val="FF0000"/>
                </a:solidFill>
              </a:rPr>
              <a:t>AZALTIR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37" y="3341040"/>
            <a:ext cx="6903000" cy="289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1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7029" y="301905"/>
            <a:ext cx="8603855" cy="6419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Diyaliz hemşirelerinin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Girişim yerlerini en uygun şekilde belirlemeleri</a:t>
            </a:r>
          </a:p>
          <a:p>
            <a:r>
              <a:rPr lang="tr-TR" dirty="0" smtClean="0"/>
              <a:t>Enfeksiyon konusunda bilinçli ve dikkatli olmaları</a:t>
            </a:r>
          </a:p>
          <a:p>
            <a:r>
              <a:rPr lang="tr-TR" dirty="0" smtClean="0"/>
              <a:t>Cilt antisepsisi konusunda özen göstermeleri </a:t>
            </a:r>
          </a:p>
          <a:p>
            <a:r>
              <a:rPr lang="tr-TR" dirty="0" err="1" smtClean="0"/>
              <a:t>Tromboza</a:t>
            </a:r>
            <a:r>
              <a:rPr lang="tr-TR" dirty="0" smtClean="0"/>
              <a:t> neden olabilecek nedenlere dikkat etmeleri</a:t>
            </a:r>
          </a:p>
          <a:p>
            <a:r>
              <a:rPr lang="tr-TR" dirty="0" smtClean="0"/>
              <a:t>Olası komplikasyonlar konusunda bilgili ve deneyimli olmaları ve hekimleri zamanında uyarmaları</a:t>
            </a:r>
          </a:p>
          <a:p>
            <a:pPr marL="0" indent="0">
              <a:buFont typeface="Arial"/>
              <a:buNone/>
            </a:pPr>
            <a:endParaRPr lang="tr-TR" dirty="0" smtClean="0"/>
          </a:p>
          <a:p>
            <a:pPr marL="0" indent="0">
              <a:buFont typeface="Arial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Hastaların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Tromboza</a:t>
            </a:r>
            <a:r>
              <a:rPr lang="tr-TR" dirty="0" smtClean="0"/>
              <a:t> neden olabilecek nedenlere dikkat etmeleri</a:t>
            </a:r>
          </a:p>
          <a:p>
            <a:r>
              <a:rPr lang="tr-TR" dirty="0" smtClean="0"/>
              <a:t>Olası komplikasyonlar konusunda bilgilendirilmiş olmaları ve tedavi ekibini zamanında uyarmaları</a:t>
            </a:r>
          </a:p>
          <a:p>
            <a:pPr marL="0" indent="0">
              <a:buFont typeface="Arial"/>
              <a:buNone/>
            </a:pPr>
            <a:endParaRPr lang="tr-TR" dirty="0" smtClean="0"/>
          </a:p>
          <a:p>
            <a:pPr marL="0" indent="0">
              <a:buFont typeface="Arial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Cerrahların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Hastaları ile koordinasyon ve iletişim halinde olmaları</a:t>
            </a:r>
          </a:p>
          <a:p>
            <a:r>
              <a:rPr lang="tr-TR" dirty="0" smtClean="0"/>
              <a:t>Olası komplikasyonlar konusunda dikkatli olmaları</a:t>
            </a:r>
          </a:p>
          <a:p>
            <a:r>
              <a:rPr lang="tr-TR" dirty="0" smtClean="0"/>
              <a:t>Uygun tedaviyi zamanında problemler büyümeden gerçekleştirmeli</a:t>
            </a:r>
          </a:p>
          <a:p>
            <a:endParaRPr lang="tr-TR" dirty="0" smtClean="0"/>
          </a:p>
          <a:p>
            <a:r>
              <a:rPr lang="tr-TR" i="1" dirty="0" err="1" smtClean="0"/>
              <a:t>Dializ</a:t>
            </a:r>
            <a:r>
              <a:rPr lang="tr-TR" i="1" dirty="0" smtClean="0"/>
              <a:t> ihtiyacı zamanında belirlenmelidir.</a:t>
            </a:r>
          </a:p>
          <a:p>
            <a:r>
              <a:rPr lang="tr-TR" i="1" dirty="0" smtClean="0"/>
              <a:t>Her hasta için uygun tedavi yaklaşımlarına gerektiğinde deneyimli bir ekip ile birlikte karar verilmelidir. </a:t>
            </a:r>
          </a:p>
          <a:p>
            <a:pPr marL="0" indent="0">
              <a:buFont typeface="Arial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47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24" y="1089391"/>
            <a:ext cx="8025076" cy="1143000"/>
          </a:xfrm>
          <a:solidFill>
            <a:schemeClr val="bg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Bak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Dinle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Hisset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12020"/>
            <a:ext cx="8229600" cy="9141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İlginize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Teşekkürler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Ederiz</a:t>
            </a:r>
            <a:r>
              <a:rPr lang="en-US" dirty="0" smtClean="0">
                <a:solidFill>
                  <a:srgbClr val="FF0000"/>
                </a:solidFill>
              </a:rPr>
              <a:t>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965" b="24891"/>
          <a:stretch/>
        </p:blipFill>
        <p:spPr>
          <a:xfrm>
            <a:off x="661724" y="2232391"/>
            <a:ext cx="8025075" cy="24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Karşılaşılan Başlıca </a:t>
            </a:r>
            <a:r>
              <a:rPr lang="tr-TR" sz="3200" b="1" dirty="0" smtClean="0">
                <a:solidFill>
                  <a:srgbClr val="FF0000"/>
                </a:solidFill>
              </a:rPr>
              <a:t>Komplikasyonlar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869"/>
            <a:ext cx="8229600" cy="51461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tr-TR" sz="2200" dirty="0" err="1"/>
              <a:t>Stenoz</a:t>
            </a:r>
            <a:r>
              <a:rPr lang="tr-TR" sz="2200" dirty="0"/>
              <a:t> </a:t>
            </a:r>
            <a:r>
              <a:rPr lang="tr-TR" sz="2200" dirty="0" smtClean="0"/>
              <a:t>.................................... % 14-42</a:t>
            </a:r>
            <a:endParaRPr lang="tr-TR" sz="2200" dirty="0"/>
          </a:p>
          <a:p>
            <a:pPr>
              <a:lnSpc>
                <a:spcPct val="120000"/>
              </a:lnSpc>
            </a:pPr>
            <a:r>
              <a:rPr lang="tr-TR" sz="2200" dirty="0" err="1" smtClean="0"/>
              <a:t>Tromboz</a:t>
            </a:r>
            <a:r>
              <a:rPr lang="tr-TR" sz="2200" dirty="0" smtClean="0"/>
              <a:t> ................................. % 17-25</a:t>
            </a:r>
            <a:endParaRPr lang="tr-TR" sz="2200" dirty="0"/>
          </a:p>
          <a:p>
            <a:pPr>
              <a:lnSpc>
                <a:spcPct val="120000"/>
              </a:lnSpc>
            </a:pPr>
            <a:r>
              <a:rPr lang="tr-TR" sz="2200" dirty="0" err="1"/>
              <a:t>Steal</a:t>
            </a:r>
            <a:r>
              <a:rPr lang="tr-TR" sz="2200" dirty="0"/>
              <a:t> - </a:t>
            </a:r>
            <a:r>
              <a:rPr lang="tr-TR" sz="2200" dirty="0" err="1"/>
              <a:t>İskemi</a:t>
            </a:r>
            <a:r>
              <a:rPr lang="tr-TR" sz="2200" dirty="0"/>
              <a:t> .........................  % 2-8</a:t>
            </a:r>
          </a:p>
          <a:p>
            <a:pPr>
              <a:lnSpc>
                <a:spcPct val="120000"/>
              </a:lnSpc>
            </a:pPr>
            <a:r>
              <a:rPr lang="tr-TR" sz="2200" dirty="0" smtClean="0"/>
              <a:t>Anevrizma </a:t>
            </a:r>
            <a:r>
              <a:rPr lang="tr-TR" sz="2200" dirty="0"/>
              <a:t>............................... % 5-6</a:t>
            </a:r>
          </a:p>
          <a:p>
            <a:pPr>
              <a:lnSpc>
                <a:spcPct val="120000"/>
              </a:lnSpc>
            </a:pPr>
            <a:r>
              <a:rPr lang="tr-TR" sz="2200" dirty="0" smtClean="0"/>
              <a:t>Enfeksiyon .............................. % 2-3</a:t>
            </a:r>
            <a:endParaRPr lang="tr-TR" sz="2200" dirty="0"/>
          </a:p>
          <a:p>
            <a:pPr>
              <a:lnSpc>
                <a:spcPct val="120000"/>
              </a:lnSpc>
            </a:pPr>
            <a:r>
              <a:rPr lang="tr-TR" sz="2200" dirty="0" err="1" smtClean="0"/>
              <a:t>İskemik</a:t>
            </a:r>
            <a:r>
              <a:rPr lang="tr-TR" sz="2200" dirty="0" smtClean="0"/>
              <a:t> </a:t>
            </a:r>
            <a:r>
              <a:rPr lang="tr-TR" sz="2200" dirty="0" err="1" smtClean="0"/>
              <a:t>Nöropati</a:t>
            </a:r>
            <a:r>
              <a:rPr lang="tr-TR" sz="2200" dirty="0" smtClean="0"/>
              <a:t> .................... % 1-10  </a:t>
            </a:r>
            <a:endParaRPr lang="tr-TR" sz="2200" dirty="0"/>
          </a:p>
          <a:p>
            <a:pPr>
              <a:lnSpc>
                <a:spcPct val="120000"/>
              </a:lnSpc>
            </a:pPr>
            <a:r>
              <a:rPr lang="tr-TR" sz="2200" dirty="0"/>
              <a:t>Kanama </a:t>
            </a:r>
          </a:p>
          <a:p>
            <a:pPr>
              <a:lnSpc>
                <a:spcPct val="120000"/>
              </a:lnSpc>
            </a:pPr>
            <a:r>
              <a:rPr lang="tr-TR" sz="2200" dirty="0" err="1"/>
              <a:t>Hematom</a:t>
            </a:r>
            <a:endParaRPr lang="tr-TR" sz="2200" dirty="0"/>
          </a:p>
          <a:p>
            <a:pPr>
              <a:lnSpc>
                <a:spcPct val="120000"/>
              </a:lnSpc>
            </a:pPr>
            <a:r>
              <a:rPr lang="tr-TR" sz="2200" dirty="0" err="1" smtClean="0"/>
              <a:t>Seroma</a:t>
            </a:r>
            <a:r>
              <a:rPr lang="tr-TR" sz="22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tr-TR" sz="2200" dirty="0"/>
              <a:t>Cilt Nekrozu</a:t>
            </a:r>
          </a:p>
          <a:p>
            <a:pPr>
              <a:lnSpc>
                <a:spcPct val="120000"/>
              </a:lnSpc>
            </a:pPr>
            <a:r>
              <a:rPr lang="tr-TR" sz="2200" dirty="0" err="1" smtClean="0"/>
              <a:t>Venöz</a:t>
            </a:r>
            <a:r>
              <a:rPr lang="tr-TR" sz="2200" dirty="0" smtClean="0"/>
              <a:t> </a:t>
            </a:r>
            <a:r>
              <a:rPr lang="tr-TR" sz="2200" dirty="0"/>
              <a:t>hipertansiyon</a:t>
            </a:r>
          </a:p>
          <a:p>
            <a:pPr>
              <a:lnSpc>
                <a:spcPct val="120000"/>
              </a:lnSpc>
            </a:pPr>
            <a:r>
              <a:rPr lang="tr-TR" sz="2200" dirty="0" err="1"/>
              <a:t>Konjesif</a:t>
            </a:r>
            <a:r>
              <a:rPr lang="tr-TR" sz="2200" dirty="0"/>
              <a:t> kalp </a:t>
            </a:r>
            <a:r>
              <a:rPr lang="tr-TR" sz="2200" dirty="0" smtClean="0"/>
              <a:t>yetmezliği ......... % 13 -17</a:t>
            </a:r>
            <a:endParaRPr lang="tr-TR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65226"/>
            <a:ext cx="4095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Stolic</a:t>
            </a:r>
            <a:r>
              <a:rPr lang="en-US" sz="1600" i="1" dirty="0" smtClean="0"/>
              <a:t> R. </a:t>
            </a:r>
            <a:r>
              <a:rPr lang="en-US" sz="1600" i="1" dirty="0"/>
              <a:t>Med </a:t>
            </a:r>
            <a:r>
              <a:rPr lang="en-US" sz="1600" i="1" dirty="0" err="1"/>
              <a:t>Princ</a:t>
            </a:r>
            <a:r>
              <a:rPr lang="en-US" sz="1600" i="1" dirty="0"/>
              <a:t> </a:t>
            </a:r>
            <a:r>
              <a:rPr lang="en-US" sz="1600" i="1" dirty="0" err="1"/>
              <a:t>Pract</a:t>
            </a:r>
            <a:r>
              <a:rPr lang="en-US" sz="1600" i="1" dirty="0"/>
              <a:t> 2013</a:t>
            </a:r>
            <a:r>
              <a:rPr lang="en-US" sz="1600" i="1" dirty="0" smtClean="0"/>
              <a:t>  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246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STENOZ  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TROMBOZ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2581"/>
            <a:ext cx="8229600" cy="5367452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000000"/>
                </a:solidFill>
              </a:rPr>
              <a:t>En sık karşılaşılan problemlerin başında gelir (yaklaşık </a:t>
            </a:r>
            <a:r>
              <a:rPr lang="tr-TR" sz="2000" dirty="0" smtClean="0">
                <a:solidFill>
                  <a:srgbClr val="000000"/>
                </a:solidFill>
              </a:rPr>
              <a:t>%50 hastada)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Tüm komplikasyonların yaklaşık % 80 i</a:t>
            </a:r>
            <a:endParaRPr lang="tr-TR" sz="2000" dirty="0">
              <a:solidFill>
                <a:srgbClr val="000000"/>
              </a:solidFill>
            </a:endParaRPr>
          </a:p>
          <a:p>
            <a:endParaRPr lang="tr-T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000" b="1" i="1" dirty="0" err="1">
                <a:solidFill>
                  <a:srgbClr val="000000"/>
                </a:solidFill>
              </a:rPr>
              <a:t>Trombozların</a:t>
            </a:r>
            <a:r>
              <a:rPr lang="tr-TR" sz="2000" b="1" i="1" dirty="0">
                <a:solidFill>
                  <a:srgbClr val="000000"/>
                </a:solidFill>
              </a:rPr>
              <a:t> ana nedeni akımı yavaşlatan ya da bozan </a:t>
            </a:r>
            <a:r>
              <a:rPr lang="tr-TR" sz="2000" b="1" i="1" dirty="0" err="1">
                <a:solidFill>
                  <a:srgbClr val="000000"/>
                </a:solidFill>
              </a:rPr>
              <a:t>stenozlardır</a:t>
            </a:r>
            <a:r>
              <a:rPr lang="tr-TR" sz="2000" b="1" i="1" dirty="0">
                <a:solidFill>
                  <a:srgbClr val="000000"/>
                </a:solidFill>
              </a:rPr>
              <a:t>.</a:t>
            </a:r>
          </a:p>
          <a:p>
            <a:endParaRPr lang="tr-T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000" b="1" dirty="0" err="1">
                <a:solidFill>
                  <a:srgbClr val="000000"/>
                </a:solidFill>
              </a:rPr>
              <a:t>Stenozlar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tr-TR" sz="2000" dirty="0">
                <a:solidFill>
                  <a:srgbClr val="000000"/>
                </a:solidFill>
              </a:rPr>
              <a:t>Fistül oluşturulması sırasında teknik nedenlerle oluşabilir. </a:t>
            </a:r>
          </a:p>
          <a:p>
            <a:r>
              <a:rPr lang="tr-TR" sz="2000" dirty="0" err="1" smtClean="0">
                <a:solidFill>
                  <a:srgbClr val="000000"/>
                </a:solidFill>
              </a:rPr>
              <a:t>Anastomoz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tekniği, damarın kıvrılması </a:t>
            </a:r>
            <a:r>
              <a:rPr lang="tr-TR" sz="2000" dirty="0" err="1" smtClean="0">
                <a:solidFill>
                  <a:srgbClr val="000000"/>
                </a:solidFill>
              </a:rPr>
              <a:t>vb.nedeniyle</a:t>
            </a: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Tekrarlayan </a:t>
            </a:r>
            <a:r>
              <a:rPr lang="tr-TR" sz="2000" dirty="0" err="1">
                <a:solidFill>
                  <a:srgbClr val="000000"/>
                </a:solidFill>
              </a:rPr>
              <a:t>kanülasyonlar</a:t>
            </a:r>
            <a:r>
              <a:rPr lang="tr-TR" sz="2000" dirty="0">
                <a:solidFill>
                  <a:srgbClr val="000000"/>
                </a:solidFill>
              </a:rPr>
              <a:t> nedeniyle ortaya çıkan </a:t>
            </a:r>
            <a:r>
              <a:rPr lang="tr-TR" sz="2000" dirty="0" err="1">
                <a:solidFill>
                  <a:srgbClr val="000000"/>
                </a:solidFill>
              </a:rPr>
              <a:t>fibrotik</a:t>
            </a:r>
            <a:r>
              <a:rPr lang="tr-TR" sz="2000" dirty="0">
                <a:solidFill>
                  <a:srgbClr val="000000"/>
                </a:solidFill>
              </a:rPr>
              <a:t> dokular </a:t>
            </a:r>
            <a:r>
              <a:rPr lang="tr-TR" sz="2000" dirty="0" smtClean="0">
                <a:solidFill>
                  <a:srgbClr val="000000"/>
                </a:solidFill>
              </a:rPr>
              <a:t>nedeniyle</a:t>
            </a: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Cerrahiden önce de var olabilirler.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0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4"/>
            <a:ext cx="8580973" cy="1143000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Trombozların</a:t>
            </a:r>
            <a:r>
              <a:rPr lang="tr-TR" sz="3200" b="1" dirty="0">
                <a:solidFill>
                  <a:srgbClr val="FF0000"/>
                </a:solidFill>
              </a:rPr>
              <a:t> Başlıca Nedenleri ve Risk F</a:t>
            </a:r>
            <a:r>
              <a:rPr lang="tr-TR" sz="3200" b="1" dirty="0" smtClean="0">
                <a:solidFill>
                  <a:srgbClr val="FF0000"/>
                </a:solidFill>
              </a:rPr>
              <a:t>aktörleri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384"/>
            <a:ext cx="8229600" cy="5087966"/>
          </a:xfrm>
        </p:spPr>
        <p:txBody>
          <a:bodyPr>
            <a:normAutofit/>
          </a:bodyPr>
          <a:lstStyle/>
          <a:p>
            <a:r>
              <a:rPr lang="tr-TR" sz="2000" dirty="0"/>
              <a:t>Cerrahi teknikte </a:t>
            </a:r>
            <a:r>
              <a:rPr lang="tr-TR" sz="2000" dirty="0" smtClean="0"/>
              <a:t>yetersizlik</a:t>
            </a:r>
            <a:endParaRPr lang="tr-TR" sz="2000" dirty="0"/>
          </a:p>
          <a:p>
            <a:r>
              <a:rPr lang="tr-TR" sz="2000" dirty="0"/>
              <a:t>Düşük akım </a:t>
            </a:r>
          </a:p>
          <a:p>
            <a:r>
              <a:rPr lang="tr-TR" sz="2000" dirty="0" err="1"/>
              <a:t>Neointimal</a:t>
            </a:r>
            <a:r>
              <a:rPr lang="tr-TR" sz="2000" dirty="0"/>
              <a:t> </a:t>
            </a:r>
            <a:r>
              <a:rPr lang="tr-TR" sz="2000" dirty="0" err="1" smtClean="0"/>
              <a:t>hiperplazi</a:t>
            </a:r>
            <a:endParaRPr lang="tr-TR" sz="2000" dirty="0"/>
          </a:p>
          <a:p>
            <a:r>
              <a:rPr lang="tr-TR" sz="2000" dirty="0"/>
              <a:t>Anevrizma </a:t>
            </a:r>
            <a:r>
              <a:rPr lang="tr-TR" sz="2000" dirty="0" smtClean="0"/>
              <a:t>oluşumu</a:t>
            </a:r>
          </a:p>
          <a:p>
            <a:r>
              <a:rPr lang="tr-TR" sz="2000" dirty="0" err="1" smtClean="0"/>
              <a:t>Dializ</a:t>
            </a:r>
            <a:r>
              <a:rPr lang="tr-TR" sz="2000" dirty="0" smtClean="0"/>
              <a:t> </a:t>
            </a:r>
            <a:r>
              <a:rPr lang="tr-TR" sz="2000" dirty="0"/>
              <a:t>sırasında yetersiz yanlış uygulamalar</a:t>
            </a:r>
          </a:p>
          <a:p>
            <a:pPr marL="0" indent="0"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Kanülasyon</a:t>
            </a:r>
            <a:r>
              <a:rPr lang="tr-TR" sz="2000" dirty="0" smtClean="0"/>
              <a:t> </a:t>
            </a:r>
            <a:r>
              <a:rPr lang="tr-TR" sz="2000" dirty="0"/>
              <a:t>tekniği</a:t>
            </a:r>
          </a:p>
          <a:p>
            <a:pPr marL="0" indent="0">
              <a:buNone/>
            </a:pPr>
            <a:r>
              <a:rPr lang="tr-TR" sz="2000" dirty="0" smtClean="0"/>
              <a:t>	Gereksiz </a:t>
            </a:r>
            <a:r>
              <a:rPr lang="tr-TR" sz="2000" dirty="0"/>
              <a:t>baskılı </a:t>
            </a:r>
            <a:r>
              <a:rPr lang="tr-TR" sz="2000" dirty="0" smtClean="0"/>
              <a:t>pansumanlar</a:t>
            </a:r>
            <a:endParaRPr lang="tr-TR" sz="2000" dirty="0"/>
          </a:p>
          <a:p>
            <a:r>
              <a:rPr lang="tr-TR" sz="2000" dirty="0" smtClean="0"/>
              <a:t>Hipotansiyon</a:t>
            </a:r>
            <a:endParaRPr lang="tr-TR" sz="2000" dirty="0"/>
          </a:p>
          <a:p>
            <a:r>
              <a:rPr lang="tr-TR" sz="2000" dirty="0"/>
              <a:t>Sigara </a:t>
            </a:r>
            <a:r>
              <a:rPr lang="tr-TR" sz="2000" dirty="0" smtClean="0"/>
              <a:t>kullanımı</a:t>
            </a:r>
            <a:endParaRPr lang="tr-TR" sz="2000" dirty="0"/>
          </a:p>
          <a:p>
            <a:r>
              <a:rPr lang="tr-TR" sz="2000" dirty="0" err="1" smtClean="0"/>
              <a:t>Koagülopati</a:t>
            </a:r>
            <a:endParaRPr lang="tr-TR" sz="2000" dirty="0"/>
          </a:p>
          <a:p>
            <a:r>
              <a:rPr lang="tr-TR" sz="2000" dirty="0" err="1" smtClean="0"/>
              <a:t>Hiperlipidemi</a:t>
            </a:r>
            <a:endParaRPr lang="tr-TR" sz="2000" dirty="0"/>
          </a:p>
          <a:p>
            <a:r>
              <a:rPr lang="tr-TR" sz="2000" dirty="0"/>
              <a:t>Hastalara ait hatalar</a:t>
            </a:r>
          </a:p>
          <a:p>
            <a:pPr marL="0" indent="0">
              <a:buNone/>
            </a:pPr>
            <a:r>
              <a:rPr lang="tr-TR" sz="2000" dirty="0" smtClean="0"/>
              <a:t>	Uygun </a:t>
            </a:r>
            <a:r>
              <a:rPr lang="tr-TR" sz="2000" dirty="0"/>
              <a:t>olmayan </a:t>
            </a:r>
            <a:r>
              <a:rPr lang="tr-TR" sz="2000" dirty="0" err="1"/>
              <a:t>giyisiler</a:t>
            </a:r>
            <a:r>
              <a:rPr lang="tr-TR" sz="2000" dirty="0"/>
              <a:t> ve yatma </a:t>
            </a:r>
            <a:r>
              <a:rPr lang="tr-TR" sz="2000" dirty="0" err="1"/>
              <a:t>posizyonları</a:t>
            </a:r>
            <a:endParaRPr lang="tr-TR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3273" y="-73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Tromboz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StenozdaTedavi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937"/>
            <a:ext cx="5528071" cy="57307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2000" b="1" dirty="0">
                <a:solidFill>
                  <a:srgbClr val="FF0000"/>
                </a:solidFill>
              </a:rPr>
              <a:t>Erken Dönemde 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>
                <a:solidFill>
                  <a:srgbClr val="FF0000"/>
                </a:solidFill>
              </a:rPr>
              <a:t>30 </a:t>
            </a:r>
            <a:r>
              <a:rPr lang="tr-TR" sz="2000" b="1" dirty="0" smtClean="0">
                <a:solidFill>
                  <a:srgbClr val="FF0000"/>
                </a:solidFill>
              </a:rPr>
              <a:t>gün içinde</a:t>
            </a:r>
            <a:endParaRPr lang="tr-TR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000" dirty="0" err="1">
                <a:solidFill>
                  <a:srgbClr val="000000"/>
                </a:solidFill>
              </a:rPr>
              <a:t>Fogarty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kateteri</a:t>
            </a:r>
            <a:r>
              <a:rPr lang="tr-TR" sz="2000" dirty="0">
                <a:solidFill>
                  <a:srgbClr val="000000"/>
                </a:solidFill>
              </a:rPr>
              <a:t> ile </a:t>
            </a:r>
            <a:r>
              <a:rPr lang="tr-TR" sz="2000" dirty="0" err="1">
                <a:solidFill>
                  <a:srgbClr val="000000"/>
                </a:solidFill>
              </a:rPr>
              <a:t>trombektomi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heparinli</a:t>
            </a:r>
            <a:r>
              <a:rPr lang="tr-TR" sz="2000" dirty="0">
                <a:solidFill>
                  <a:srgbClr val="000000"/>
                </a:solidFill>
              </a:rPr>
              <a:t> sıvı </a:t>
            </a:r>
            <a:r>
              <a:rPr lang="tr-TR" sz="2000" dirty="0" err="1">
                <a:solidFill>
                  <a:srgbClr val="000000"/>
                </a:solidFill>
              </a:rPr>
              <a:t>irigasyonları</a:t>
            </a:r>
            <a:r>
              <a:rPr lang="tr-TR" sz="2000" dirty="0">
                <a:solidFill>
                  <a:srgbClr val="000000"/>
                </a:solidFill>
              </a:rPr>
              <a:t> yapılabilir</a:t>
            </a:r>
          </a:p>
          <a:p>
            <a:pPr>
              <a:lnSpc>
                <a:spcPct val="120000"/>
              </a:lnSpc>
            </a:pPr>
            <a:r>
              <a:rPr lang="tr-TR" sz="2000" dirty="0" smtClean="0">
                <a:solidFill>
                  <a:srgbClr val="000000"/>
                </a:solidFill>
              </a:rPr>
              <a:t>İşlemin </a:t>
            </a:r>
            <a:r>
              <a:rPr lang="tr-TR" sz="2000" dirty="0" err="1">
                <a:solidFill>
                  <a:srgbClr val="000000"/>
                </a:solidFill>
              </a:rPr>
              <a:t>pulmoner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emboli</a:t>
            </a:r>
            <a:r>
              <a:rPr lang="tr-TR" sz="2000" dirty="0">
                <a:solidFill>
                  <a:srgbClr val="000000"/>
                </a:solidFill>
              </a:rPr>
              <a:t> riski taşıdığı unutulmamalıdır !</a:t>
            </a:r>
          </a:p>
          <a:p>
            <a:pPr>
              <a:lnSpc>
                <a:spcPct val="120000"/>
              </a:lnSpc>
            </a:pPr>
            <a:endParaRPr lang="tr-TR" sz="20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2000" b="1" dirty="0">
                <a:solidFill>
                  <a:srgbClr val="FF0000"/>
                </a:solidFill>
              </a:rPr>
              <a:t>Geç Dönemde </a:t>
            </a:r>
            <a:endParaRPr lang="tr-TR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000" dirty="0">
                <a:solidFill>
                  <a:srgbClr val="000000"/>
                </a:solidFill>
              </a:rPr>
              <a:t>Neden olan </a:t>
            </a:r>
            <a:r>
              <a:rPr lang="tr-TR" sz="2000" b="1" i="1" dirty="0" err="1">
                <a:solidFill>
                  <a:srgbClr val="000000"/>
                </a:solidFill>
              </a:rPr>
              <a:t>stenoz</a:t>
            </a:r>
            <a:r>
              <a:rPr lang="tr-TR" sz="2000" b="1" i="1" dirty="0">
                <a:solidFill>
                  <a:srgbClr val="000000"/>
                </a:solidFill>
              </a:rPr>
              <a:t> varsa </a:t>
            </a:r>
            <a:r>
              <a:rPr lang="tr-TR" sz="2000" dirty="0">
                <a:solidFill>
                  <a:srgbClr val="000000"/>
                </a:solidFill>
              </a:rPr>
              <a:t>belirlenerek, ortadan kaldırılmalıdır.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		Balon </a:t>
            </a:r>
            <a:r>
              <a:rPr lang="tr-TR" sz="2000" dirty="0" err="1">
                <a:solidFill>
                  <a:srgbClr val="000000"/>
                </a:solidFill>
              </a:rPr>
              <a:t>anjioplasti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stent</a:t>
            </a:r>
            <a:r>
              <a:rPr lang="tr-TR" sz="2000" dirty="0">
                <a:solidFill>
                  <a:srgbClr val="000000"/>
                </a:solidFill>
              </a:rPr>
              <a:t> uygulamaları gibi</a:t>
            </a:r>
            <a:r>
              <a:rPr lang="tr-TR" sz="2000" dirty="0" smtClean="0">
                <a:solidFill>
                  <a:srgbClr val="000000"/>
                </a:solidFill>
              </a:rPr>
              <a:t>.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000" dirty="0" err="1">
                <a:solidFill>
                  <a:srgbClr val="000000"/>
                </a:solidFill>
              </a:rPr>
              <a:t>Stenotik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segment</a:t>
            </a:r>
            <a:r>
              <a:rPr lang="tr-TR" sz="2000" dirty="0">
                <a:solidFill>
                  <a:srgbClr val="000000"/>
                </a:solidFill>
              </a:rPr>
              <a:t> gerekirse cerrahi olarak da (</a:t>
            </a:r>
            <a:r>
              <a:rPr lang="tr-TR" sz="2000" dirty="0" err="1">
                <a:solidFill>
                  <a:srgbClr val="000000"/>
                </a:solidFill>
              </a:rPr>
              <a:t>greft</a:t>
            </a:r>
            <a:r>
              <a:rPr lang="tr-TR" sz="2000" dirty="0">
                <a:solidFill>
                  <a:srgbClr val="000000"/>
                </a:solidFill>
              </a:rPr>
              <a:t>) tedavi </a:t>
            </a:r>
            <a:r>
              <a:rPr lang="tr-TR" sz="2000" dirty="0" smtClean="0">
                <a:solidFill>
                  <a:srgbClr val="000000"/>
                </a:solidFill>
              </a:rPr>
              <a:t>edilebilir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000" dirty="0" err="1">
                <a:solidFill>
                  <a:srgbClr val="000000"/>
                </a:solidFill>
              </a:rPr>
              <a:t>Trombolitik</a:t>
            </a:r>
            <a:r>
              <a:rPr lang="tr-TR" sz="2000" dirty="0">
                <a:solidFill>
                  <a:srgbClr val="000000"/>
                </a:solidFill>
              </a:rPr>
              <a:t> tedavilerden de </a:t>
            </a:r>
            <a:r>
              <a:rPr lang="tr-TR" sz="2000" dirty="0" err="1" smtClean="0">
                <a:solidFill>
                  <a:srgbClr val="000000"/>
                </a:solidFill>
              </a:rPr>
              <a:t>yararlanılabilinir</a:t>
            </a:r>
            <a:r>
              <a:rPr lang="tr-TR" sz="2000" dirty="0" smtClean="0">
                <a:solidFill>
                  <a:srgbClr val="000000"/>
                </a:solidFill>
              </a:rPr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69888" y="1359548"/>
            <a:ext cx="4089423" cy="212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80" y="4587876"/>
            <a:ext cx="21335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87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İSKEMİ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9" y="943222"/>
            <a:ext cx="8229600" cy="5627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 err="1">
                <a:solidFill>
                  <a:srgbClr val="FF0000"/>
                </a:solidFill>
              </a:rPr>
              <a:t>Arterial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steal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r>
              <a:rPr lang="tr-TR" sz="2000" dirty="0" smtClean="0"/>
              <a:t>AV </a:t>
            </a:r>
            <a:r>
              <a:rPr lang="tr-TR" sz="2000" dirty="0"/>
              <a:t>fistüllerin yaklaşık %75 inde karşımıza </a:t>
            </a:r>
            <a:r>
              <a:rPr lang="tr-TR" sz="2000" dirty="0" smtClean="0"/>
              <a:t>çıkar.</a:t>
            </a:r>
            <a:endParaRPr lang="tr-TR" sz="2000" dirty="0"/>
          </a:p>
          <a:p>
            <a:r>
              <a:rPr lang="tr-TR" sz="2000" dirty="0" smtClean="0"/>
              <a:t>Normalde </a:t>
            </a:r>
            <a:r>
              <a:rPr lang="tr-TR" sz="2000" dirty="0"/>
              <a:t>fizyolojiktir</a:t>
            </a:r>
            <a:r>
              <a:rPr lang="tr-TR" sz="2000" dirty="0" smtClean="0"/>
              <a:t>.</a:t>
            </a:r>
            <a:endParaRPr lang="tr-TR" sz="2000" dirty="0"/>
          </a:p>
          <a:p>
            <a:r>
              <a:rPr lang="tr-TR" sz="2000" dirty="0"/>
              <a:t>Fistüller bulundukları bölgenin </a:t>
            </a:r>
            <a:r>
              <a:rPr lang="tr-TR" sz="2000" dirty="0" err="1"/>
              <a:t>distal</a:t>
            </a:r>
            <a:r>
              <a:rPr lang="tr-TR" sz="2000" dirty="0"/>
              <a:t> ve </a:t>
            </a:r>
            <a:r>
              <a:rPr lang="tr-TR" sz="2000" dirty="0" err="1"/>
              <a:t>proksimal</a:t>
            </a:r>
            <a:r>
              <a:rPr lang="tr-TR" sz="2000" dirty="0"/>
              <a:t>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kan </a:t>
            </a:r>
            <a:r>
              <a:rPr lang="tr-TR" sz="2000" dirty="0"/>
              <a:t>akımını etkilerler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b="1" dirty="0" err="1">
                <a:solidFill>
                  <a:srgbClr val="FF0000"/>
                </a:solidFill>
              </a:rPr>
              <a:t>İskemiyi</a:t>
            </a:r>
            <a:r>
              <a:rPr lang="tr-TR" sz="2000" b="1" dirty="0">
                <a:solidFill>
                  <a:srgbClr val="FF0000"/>
                </a:solidFill>
              </a:rPr>
              <a:t> Belirleyen Faktörler</a:t>
            </a:r>
          </a:p>
          <a:p>
            <a:r>
              <a:rPr lang="tr-TR" sz="2000" dirty="0" smtClean="0"/>
              <a:t>Fistülü </a:t>
            </a:r>
            <a:r>
              <a:rPr lang="tr-TR" sz="2000" dirty="0"/>
              <a:t>besleyen arterin yetersizliği</a:t>
            </a:r>
          </a:p>
          <a:p>
            <a:r>
              <a:rPr lang="tr-TR" sz="2000" dirty="0" err="1" smtClean="0"/>
              <a:t>Distalde</a:t>
            </a:r>
            <a:r>
              <a:rPr lang="tr-TR" sz="2000" dirty="0" smtClean="0"/>
              <a:t> </a:t>
            </a:r>
            <a:r>
              <a:rPr lang="tr-TR" sz="2000" dirty="0"/>
              <a:t>kalan arterlerin </a:t>
            </a:r>
            <a:r>
              <a:rPr lang="tr-TR" sz="2000" dirty="0" err="1"/>
              <a:t>yetersizlği</a:t>
            </a:r>
            <a:endParaRPr lang="tr-TR" sz="2000" dirty="0"/>
          </a:p>
          <a:p>
            <a:r>
              <a:rPr lang="tr-TR" sz="2000" dirty="0" err="1" smtClean="0"/>
              <a:t>Aterosklerotik</a:t>
            </a:r>
            <a:r>
              <a:rPr lang="tr-TR" sz="2000" dirty="0" smtClean="0"/>
              <a:t> </a:t>
            </a:r>
            <a:r>
              <a:rPr lang="tr-TR" sz="2000" dirty="0"/>
              <a:t>hastalar</a:t>
            </a:r>
          </a:p>
          <a:p>
            <a:r>
              <a:rPr lang="tr-TR" sz="2000" dirty="0"/>
              <a:t>İleri yaş</a:t>
            </a:r>
          </a:p>
          <a:p>
            <a:r>
              <a:rPr lang="tr-TR" sz="2000" dirty="0"/>
              <a:t>Aynı </a:t>
            </a:r>
            <a:r>
              <a:rPr lang="tr-TR" sz="2000" dirty="0" err="1"/>
              <a:t>ekstremitede</a:t>
            </a:r>
            <a:r>
              <a:rPr lang="tr-TR" sz="2000" dirty="0"/>
              <a:t> önceki girişimler</a:t>
            </a:r>
          </a:p>
          <a:p>
            <a:r>
              <a:rPr lang="tr-TR" sz="2000" dirty="0" err="1"/>
              <a:t>Diabet</a:t>
            </a:r>
            <a:endParaRPr lang="tr-TR" sz="2000" dirty="0"/>
          </a:p>
          <a:p>
            <a:r>
              <a:rPr lang="tr-TR" sz="2000" dirty="0"/>
              <a:t>Sentetik </a:t>
            </a:r>
            <a:r>
              <a:rPr lang="tr-TR" sz="2000" dirty="0" err="1"/>
              <a:t>greft</a:t>
            </a:r>
            <a:r>
              <a:rPr lang="tr-TR" sz="2000" dirty="0"/>
              <a:t> </a:t>
            </a:r>
            <a:r>
              <a:rPr lang="tr-TR" sz="2000" dirty="0" smtClean="0"/>
              <a:t>kullanımı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image1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7294" r="3820" b="14305"/>
          <a:stretch/>
        </p:blipFill>
        <p:spPr>
          <a:xfrm rot="5400000">
            <a:off x="5202959" y="3072831"/>
            <a:ext cx="4847633" cy="190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87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İskemide</a:t>
            </a:r>
            <a:r>
              <a:rPr lang="tr-TR" sz="3200" b="1" dirty="0" smtClean="0">
                <a:solidFill>
                  <a:srgbClr val="FF0000"/>
                </a:solidFill>
              </a:rPr>
              <a:t> Tedavi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15" y="1326587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i="1" dirty="0" smtClean="0"/>
              <a:t>Fistülün </a:t>
            </a:r>
            <a:r>
              <a:rPr lang="tr-TR" sz="2000" b="1" i="1" dirty="0"/>
              <a:t>akımı ve </a:t>
            </a:r>
            <a:r>
              <a:rPr lang="tr-TR" sz="2000" b="1" i="1" dirty="0" err="1"/>
              <a:t>iskeminin</a:t>
            </a:r>
            <a:r>
              <a:rPr lang="tr-TR" sz="2000" b="1" i="1" dirty="0"/>
              <a:t> nedenine göre planlanır</a:t>
            </a:r>
          </a:p>
          <a:p>
            <a:pPr marL="0" indent="0">
              <a:buNone/>
            </a:pPr>
            <a:r>
              <a:rPr lang="tr-TR" sz="2000" dirty="0"/>
              <a:t> </a:t>
            </a:r>
          </a:p>
          <a:p>
            <a:pPr marL="0" indent="0">
              <a:buNone/>
            </a:pPr>
            <a:r>
              <a:rPr lang="tr-TR" sz="2000" b="1" dirty="0" err="1">
                <a:solidFill>
                  <a:srgbClr val="FF0000"/>
                </a:solidFill>
              </a:rPr>
              <a:t>Arterial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Steal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Evrelendirmesi</a:t>
            </a:r>
            <a:endParaRPr lang="tr-TR" sz="2000" b="1" dirty="0">
              <a:solidFill>
                <a:srgbClr val="FF0000"/>
              </a:solidFill>
            </a:endParaRPr>
          </a:p>
          <a:p>
            <a:r>
              <a:rPr lang="tr-TR" sz="2000" i="1" dirty="0" smtClean="0"/>
              <a:t>0</a:t>
            </a:r>
            <a:r>
              <a:rPr lang="tr-TR" sz="2000" i="1" dirty="0"/>
              <a:t>: </a:t>
            </a:r>
            <a:r>
              <a:rPr lang="tr-TR" sz="2000" i="1" dirty="0" err="1"/>
              <a:t>Steal</a:t>
            </a:r>
            <a:r>
              <a:rPr lang="tr-TR" sz="2000" i="1" dirty="0"/>
              <a:t> yok </a:t>
            </a:r>
            <a:endParaRPr lang="tr-TR" sz="2000" dirty="0"/>
          </a:p>
          <a:p>
            <a:r>
              <a:rPr lang="tr-TR" sz="2000" i="1" dirty="0" smtClean="0"/>
              <a:t>1</a:t>
            </a:r>
            <a:r>
              <a:rPr lang="tr-TR" sz="2000" i="1" dirty="0"/>
              <a:t>: Hafif</a:t>
            </a:r>
            <a:r>
              <a:rPr lang="tr-TR" sz="2000" dirty="0"/>
              <a:t> : Soğukluk, his azalması. Genelde tedaviye gerek </a:t>
            </a:r>
            <a:r>
              <a:rPr lang="tr-TR" sz="2000" dirty="0" smtClean="0"/>
              <a:t>yok</a:t>
            </a:r>
            <a:endParaRPr lang="tr-TR" sz="2000" dirty="0"/>
          </a:p>
          <a:p>
            <a:r>
              <a:rPr lang="tr-TR" sz="2000" i="1" dirty="0" smtClean="0"/>
              <a:t>2</a:t>
            </a:r>
            <a:r>
              <a:rPr lang="tr-TR" sz="2000" i="1" dirty="0"/>
              <a:t>: Orta: </a:t>
            </a:r>
            <a:r>
              <a:rPr lang="tr-TR" sz="2000" dirty="0" err="1"/>
              <a:t>Dializ</a:t>
            </a:r>
            <a:r>
              <a:rPr lang="tr-TR" sz="2000" dirty="0"/>
              <a:t> sırasında geçici </a:t>
            </a:r>
            <a:r>
              <a:rPr lang="tr-TR" sz="2000" dirty="0" err="1"/>
              <a:t>iskemi</a:t>
            </a:r>
            <a:r>
              <a:rPr lang="tr-TR" sz="2000" dirty="0"/>
              <a:t>/</a:t>
            </a:r>
            <a:r>
              <a:rPr lang="tr-TR" sz="2000" dirty="0" err="1"/>
              <a:t>kladikasyo</a:t>
            </a:r>
            <a:r>
              <a:rPr lang="tr-TR" sz="2000" dirty="0"/>
              <a:t>. Girişim </a:t>
            </a:r>
            <a:r>
              <a:rPr lang="tr-TR" sz="2000" dirty="0" smtClean="0"/>
              <a:t>gerekebilir</a:t>
            </a:r>
            <a:endParaRPr lang="tr-TR" sz="2000" dirty="0"/>
          </a:p>
          <a:p>
            <a:r>
              <a:rPr lang="tr-TR" sz="2000" i="1" dirty="0" smtClean="0"/>
              <a:t>3</a:t>
            </a:r>
            <a:r>
              <a:rPr lang="tr-TR" sz="2000" i="1" dirty="0"/>
              <a:t>: Ağır: </a:t>
            </a:r>
            <a:r>
              <a:rPr lang="tr-TR" sz="2000" dirty="0"/>
              <a:t>İstirahatte ağrı/doku kaybı. Girişim gerekli</a:t>
            </a:r>
          </a:p>
          <a:p>
            <a:endParaRPr lang="tr-T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35191"/>
            <a:ext cx="4184040" cy="479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</a:rPr>
              <a:t>Girişim gerektiren durumlar</a:t>
            </a:r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İstirahat ağrısı</a:t>
            </a:r>
          </a:p>
          <a:p>
            <a:r>
              <a:rPr lang="tr-TR" sz="2000" dirty="0">
                <a:solidFill>
                  <a:srgbClr val="000000"/>
                </a:solidFill>
              </a:rPr>
              <a:t>Motor kayıp</a:t>
            </a:r>
          </a:p>
          <a:p>
            <a:r>
              <a:rPr lang="tr-TR" sz="2000" dirty="0">
                <a:solidFill>
                  <a:srgbClr val="000000"/>
                </a:solidFill>
              </a:rPr>
              <a:t>Giderek artan uyuşma</a:t>
            </a:r>
          </a:p>
          <a:p>
            <a:r>
              <a:rPr lang="tr-TR" sz="2000" dirty="0">
                <a:solidFill>
                  <a:srgbClr val="000000"/>
                </a:solidFill>
              </a:rPr>
              <a:t>Solukluk</a:t>
            </a:r>
          </a:p>
          <a:p>
            <a:r>
              <a:rPr lang="tr-TR" sz="2000" dirty="0">
                <a:solidFill>
                  <a:srgbClr val="000000"/>
                </a:solidFill>
              </a:rPr>
              <a:t>Duyu azalması</a:t>
            </a:r>
          </a:p>
          <a:p>
            <a:r>
              <a:rPr lang="tr-TR" sz="2000" dirty="0" err="1">
                <a:solidFill>
                  <a:srgbClr val="000000"/>
                </a:solidFill>
              </a:rPr>
              <a:t>İskemik</a:t>
            </a:r>
            <a:r>
              <a:rPr lang="tr-TR" sz="2000" dirty="0">
                <a:solidFill>
                  <a:srgbClr val="000000"/>
                </a:solidFill>
              </a:rPr>
              <a:t> ülserler</a:t>
            </a:r>
          </a:p>
          <a:p>
            <a:r>
              <a:rPr lang="tr-TR" sz="2000" dirty="0">
                <a:solidFill>
                  <a:srgbClr val="000000"/>
                </a:solidFill>
              </a:rPr>
              <a:t>Kuru </a:t>
            </a:r>
            <a:r>
              <a:rPr lang="tr-TR" sz="2000" dirty="0" err="1">
                <a:solidFill>
                  <a:srgbClr val="000000"/>
                </a:solidFill>
              </a:rPr>
              <a:t>gangren</a:t>
            </a: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Kaslarda </a:t>
            </a:r>
            <a:r>
              <a:rPr lang="tr-TR" sz="2000" dirty="0" err="1">
                <a:solidFill>
                  <a:srgbClr val="000000"/>
                </a:solidFill>
              </a:rPr>
              <a:t>atrofi</a:t>
            </a:r>
            <a:r>
              <a:rPr lang="tr-TR" sz="2000" dirty="0">
                <a:solidFill>
                  <a:srgbClr val="000000"/>
                </a:solidFill>
              </a:rPr>
              <a:t> gözlenmesi</a:t>
            </a:r>
          </a:p>
          <a:p>
            <a:r>
              <a:rPr lang="tr-TR" sz="2000" i="1" dirty="0">
                <a:solidFill>
                  <a:srgbClr val="000000"/>
                </a:solidFill>
              </a:rPr>
              <a:t>Klinik bulgu yoksa, </a:t>
            </a:r>
            <a:r>
              <a:rPr lang="tr-TR" sz="2000" i="1" dirty="0" err="1">
                <a:solidFill>
                  <a:srgbClr val="000000"/>
                </a:solidFill>
              </a:rPr>
              <a:t>distal</a:t>
            </a:r>
            <a:r>
              <a:rPr lang="tr-TR" sz="2000" i="1" dirty="0">
                <a:solidFill>
                  <a:srgbClr val="000000"/>
                </a:solidFill>
              </a:rPr>
              <a:t> arterde nabız </a:t>
            </a:r>
            <a:r>
              <a:rPr lang="tr-TR" sz="2000" i="1" dirty="0" err="1">
                <a:solidFill>
                  <a:srgbClr val="000000"/>
                </a:solidFill>
              </a:rPr>
              <a:t>palpe</a:t>
            </a:r>
            <a:r>
              <a:rPr lang="tr-TR" sz="2000" i="1" dirty="0">
                <a:solidFill>
                  <a:srgbClr val="000000"/>
                </a:solidFill>
              </a:rPr>
              <a:t> edilememesi girişim gerektirmez !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9" descr="dikkat-i%C5%9Far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53" y="2992240"/>
            <a:ext cx="918547" cy="7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6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İskemide</a:t>
            </a:r>
            <a:r>
              <a:rPr lang="tr-TR" sz="3200" b="1" dirty="0" smtClean="0">
                <a:solidFill>
                  <a:srgbClr val="FF0000"/>
                </a:solidFill>
              </a:rPr>
              <a:t> Tedavi Seçenekleri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331"/>
            <a:ext cx="8229600" cy="54126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000" dirty="0" smtClean="0"/>
              <a:t>Fistülün </a:t>
            </a:r>
            <a:r>
              <a:rPr lang="tr-TR" sz="2000" dirty="0" err="1"/>
              <a:t>ligasyonu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/>
              <a:t>Akımı sınırlayıcı girişimler</a:t>
            </a:r>
          </a:p>
          <a:p>
            <a:pPr>
              <a:lnSpc>
                <a:spcPct val="120000"/>
              </a:lnSpc>
            </a:pPr>
            <a:r>
              <a:rPr lang="tr-TR" sz="2000" dirty="0" err="1"/>
              <a:t>Distal</a:t>
            </a:r>
            <a:r>
              <a:rPr lang="tr-TR" sz="2000" dirty="0"/>
              <a:t> </a:t>
            </a:r>
            <a:r>
              <a:rPr lang="tr-TR" sz="2000" dirty="0" err="1"/>
              <a:t>revaskülarizasyon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 err="1"/>
              <a:t>Anastamozun</a:t>
            </a:r>
            <a:r>
              <a:rPr lang="tr-TR" sz="2000" dirty="0"/>
              <a:t> </a:t>
            </a:r>
            <a:r>
              <a:rPr lang="tr-TR" sz="2000" dirty="0" err="1"/>
              <a:t>distale</a:t>
            </a:r>
            <a:r>
              <a:rPr lang="tr-TR" sz="2000" dirty="0"/>
              <a:t> alınması</a:t>
            </a:r>
          </a:p>
          <a:p>
            <a:pPr>
              <a:lnSpc>
                <a:spcPct val="120000"/>
              </a:lnSpc>
            </a:pPr>
            <a:r>
              <a:rPr lang="tr-TR" sz="2000" dirty="0"/>
              <a:t>Akımı çalan yapıların </a:t>
            </a:r>
            <a:r>
              <a:rPr lang="tr-TR" sz="2000" dirty="0" err="1" smtClean="0"/>
              <a:t>ligasyonu</a:t>
            </a:r>
            <a:endParaRPr lang="tr-TR" sz="2000" dirty="0" smtClean="0"/>
          </a:p>
          <a:p>
            <a:pPr>
              <a:lnSpc>
                <a:spcPct val="120000"/>
              </a:lnSpc>
            </a:pPr>
            <a:endParaRPr lang="tr-TR" sz="2000" dirty="0"/>
          </a:p>
          <a:p>
            <a:pPr>
              <a:lnSpc>
                <a:spcPct val="120000"/>
              </a:lnSpc>
            </a:pPr>
            <a:endParaRPr lang="tr-TR" sz="2000" dirty="0" smtClean="0"/>
          </a:p>
          <a:p>
            <a:pPr>
              <a:lnSpc>
                <a:spcPct val="120000"/>
              </a:lnSpc>
            </a:pPr>
            <a:endParaRPr lang="tr-TR" sz="2000" dirty="0"/>
          </a:p>
          <a:p>
            <a:pPr>
              <a:lnSpc>
                <a:spcPct val="120000"/>
              </a:lnSpc>
            </a:pPr>
            <a:endParaRPr lang="tr-TR" sz="2000" dirty="0" smtClean="0"/>
          </a:p>
          <a:p>
            <a:pPr marL="0" indent="0">
              <a:lnSpc>
                <a:spcPct val="120000"/>
              </a:lnSpc>
              <a:buNone/>
            </a:pPr>
            <a:endParaRPr lang="tr-TR" sz="2000" dirty="0"/>
          </a:p>
          <a:p>
            <a:pPr marL="0" indent="0">
              <a:lnSpc>
                <a:spcPct val="120000"/>
              </a:lnSpc>
              <a:buNone/>
            </a:pP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i="1" dirty="0"/>
              <a:t>Her hasta için tedavi seçenekleri bireysel olarak değerlendirilmelidir.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39A-F4BF-A845-9A6A-7481EB0446E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nekro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98" y="3614209"/>
            <a:ext cx="3223762" cy="210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3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1376</Words>
  <Application>Microsoft Macintosh PowerPoint</Application>
  <PresentationFormat>On-screen Show (4:3)</PresentationFormat>
  <Paragraphs>372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ARTERİOVENÖZ FİSTÜLLERDE (AVF) KOMPLİKASYONLAR </vt:lpstr>
      <vt:lpstr>ARTERİOVENÖZ FİSTÜLLERDE (AVF) KOMPLİKASYONLAR</vt:lpstr>
      <vt:lpstr>Karşılaşılan Başlıca Komplikasyonlar</vt:lpstr>
      <vt:lpstr>STENOZ  ve TROMBOZ</vt:lpstr>
      <vt:lpstr>Trombozların Başlıca Nedenleri ve Risk Faktörleri</vt:lpstr>
      <vt:lpstr>Tromboz ve StenozdaTedavi</vt:lpstr>
      <vt:lpstr>İSKEMİ</vt:lpstr>
      <vt:lpstr>İskemide Tedavi</vt:lpstr>
      <vt:lpstr>İskemide Tedavi Seçenekleri</vt:lpstr>
      <vt:lpstr>ANEVRİZMALAR</vt:lpstr>
      <vt:lpstr>PowerPoint Presentation</vt:lpstr>
      <vt:lpstr>PowerPoint Presentation</vt:lpstr>
      <vt:lpstr>ENFEKSİYON</vt:lpstr>
      <vt:lpstr>Enfeksiyon Şüphesinde</vt:lpstr>
      <vt:lpstr>NÖROPATİ</vt:lpstr>
      <vt:lpstr>İSKEMİK NÖROPATİ</vt:lpstr>
      <vt:lpstr>KANAMA</vt:lpstr>
      <vt:lpstr>Kanamalarda Tedavi</vt:lpstr>
      <vt:lpstr>HEMATOM</vt:lpstr>
      <vt:lpstr>SEROMA</vt:lpstr>
      <vt:lpstr>CİLT NEKROZU</vt:lpstr>
      <vt:lpstr>VENÖZ HİPERTANSİYON</vt:lpstr>
      <vt:lpstr>PowerPoint Presentation</vt:lpstr>
      <vt:lpstr>KONJESTİF KALP YETERSİZLİĞİ</vt:lpstr>
      <vt:lpstr>AVF KOMPLİKASYONLARI</vt:lpstr>
      <vt:lpstr>PowerPoint Presentation</vt:lpstr>
      <vt:lpstr>BİLİNÇLİ DİYALİZ UYGULAMALARI,  İYİ BAKIM  ve  DİKKATLİ HASTA TAKİBİ  AVF KOMPLİKASYONLARINI AZALTIR </vt:lpstr>
      <vt:lpstr>PowerPoint Presentation</vt:lpstr>
      <vt:lpstr>       Bak            Dinle           Hisset 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ARDA AA</dc:creator>
  <cp:lastModifiedBy>ARDA AA</cp:lastModifiedBy>
  <cp:revision>53</cp:revision>
  <dcterms:created xsi:type="dcterms:W3CDTF">2015-11-19T20:14:47Z</dcterms:created>
  <dcterms:modified xsi:type="dcterms:W3CDTF">2015-11-21T00:20:36Z</dcterms:modified>
</cp:coreProperties>
</file>