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7" r:id="rId4"/>
    <p:sldId id="270" r:id="rId5"/>
    <p:sldId id="271" r:id="rId6"/>
    <p:sldId id="272" r:id="rId7"/>
    <p:sldId id="273" r:id="rId8"/>
    <p:sldId id="274" r:id="rId9"/>
    <p:sldId id="285" r:id="rId10"/>
    <p:sldId id="281" r:id="rId11"/>
    <p:sldId id="286" r:id="rId12"/>
    <p:sldId id="261" r:id="rId13"/>
    <p:sldId id="290" r:id="rId14"/>
    <p:sldId id="262" r:id="rId15"/>
    <p:sldId id="265" r:id="rId16"/>
    <p:sldId id="264" r:id="rId17"/>
    <p:sldId id="289" r:id="rId18"/>
    <p:sldId id="279" r:id="rId19"/>
    <p:sldId id="291" r:id="rId20"/>
    <p:sldId id="292" r:id="rId21"/>
    <p:sldId id="287" r:id="rId22"/>
    <p:sldId id="293" r:id="rId23"/>
    <p:sldId id="297" r:id="rId24"/>
    <p:sldId id="295" r:id="rId25"/>
    <p:sldId id="266" r:id="rId26"/>
    <p:sldId id="263" r:id="rId27"/>
    <p:sldId id="296" r:id="rId28"/>
    <p:sldId id="275" r:id="rId29"/>
    <p:sldId id="276" r:id="rId30"/>
    <p:sldId id="277" r:id="rId31"/>
    <p:sldId id="283" r:id="rId32"/>
    <p:sldId id="282" r:id="rId33"/>
    <p:sldId id="268" r:id="rId34"/>
    <p:sldId id="269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83" autoAdjust="0"/>
  </p:normalViewPr>
  <p:slideViewPr>
    <p:cSldViewPr snapToGrid="0" snapToObjects="1">
      <p:cViewPr>
        <p:scale>
          <a:sx n="90" d="100"/>
          <a:sy n="90" d="100"/>
        </p:scale>
        <p:origin x="-145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404F1-1440-7A43-8531-98DE278663FB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6C0FD-2D28-4846-B7A7-B0B505DFD11F}">
      <dgm:prSet phldrT="[Text]" custT="1"/>
      <dgm:spPr/>
      <dgm:t>
        <a:bodyPr/>
        <a:lstStyle/>
        <a:p>
          <a:r>
            <a:rPr lang="en-US" sz="1800" dirty="0" err="1" smtClean="0"/>
            <a:t>İşgücü</a:t>
          </a:r>
          <a:r>
            <a:rPr lang="en-US" sz="1800" dirty="0" smtClean="0"/>
            <a:t> </a:t>
          </a:r>
          <a:r>
            <a:rPr lang="en-US" sz="1800" dirty="0" err="1" smtClean="0"/>
            <a:t>kaybı</a:t>
          </a:r>
          <a:r>
            <a:rPr lang="en-US" sz="1800" dirty="0" smtClean="0"/>
            <a:t>, </a:t>
          </a:r>
          <a:r>
            <a:rPr lang="en-US" sz="1800" dirty="0" err="1" smtClean="0"/>
            <a:t>Ekonomik</a:t>
          </a:r>
          <a:r>
            <a:rPr lang="en-US" sz="1800" dirty="0" smtClean="0"/>
            <a:t> </a:t>
          </a:r>
          <a:r>
            <a:rPr lang="en-US" sz="1800" dirty="0" err="1" smtClean="0"/>
            <a:t>problemler</a:t>
          </a:r>
          <a:endParaRPr lang="en-US" sz="1800" dirty="0"/>
        </a:p>
      </dgm:t>
    </dgm:pt>
    <dgm:pt modelId="{88B3A809-102B-434F-8BA2-77CA01050FA9}" type="parTrans" cxnId="{6D2605D4-C0E6-E94C-AA24-E2DB46187F6A}">
      <dgm:prSet/>
      <dgm:spPr/>
      <dgm:t>
        <a:bodyPr/>
        <a:lstStyle/>
        <a:p>
          <a:endParaRPr lang="en-US"/>
        </a:p>
      </dgm:t>
    </dgm:pt>
    <dgm:pt modelId="{06D170EE-24FB-E24D-B65D-DDB1D86C0338}" type="sibTrans" cxnId="{6D2605D4-C0E6-E94C-AA24-E2DB46187F6A}">
      <dgm:prSet/>
      <dgm:spPr>
        <a:solidFill>
          <a:srgbClr val="008000"/>
        </a:solidFill>
      </dgm:spPr>
      <dgm:t>
        <a:bodyPr/>
        <a:lstStyle/>
        <a:p>
          <a:endParaRPr lang="en-US"/>
        </a:p>
      </dgm:t>
    </dgm:pt>
    <dgm:pt modelId="{FF990A9C-B0EC-5E47-B32C-3B0B757058F5}">
      <dgm:prSet phldrT="[Text]" custT="1"/>
      <dgm:spPr/>
      <dgm:t>
        <a:bodyPr/>
        <a:lstStyle/>
        <a:p>
          <a:r>
            <a:rPr lang="en-US" sz="1800" dirty="0" err="1" smtClean="0"/>
            <a:t>Yaşam</a:t>
          </a:r>
          <a:r>
            <a:rPr lang="en-US" sz="1800" dirty="0" smtClean="0"/>
            <a:t> </a:t>
          </a:r>
          <a:r>
            <a:rPr lang="en-US" sz="1800" dirty="0" err="1" smtClean="0"/>
            <a:t>kalitesinde</a:t>
          </a:r>
          <a:r>
            <a:rPr lang="en-US" sz="1800" dirty="0" smtClean="0"/>
            <a:t> </a:t>
          </a:r>
          <a:r>
            <a:rPr lang="en-US" sz="1800" dirty="0" err="1" smtClean="0"/>
            <a:t>bozulma</a:t>
          </a:r>
          <a:r>
            <a:rPr lang="en-US" sz="1800" dirty="0" smtClean="0"/>
            <a:t>, </a:t>
          </a:r>
          <a:r>
            <a:rPr lang="en-US" sz="1800" dirty="0" err="1" smtClean="0"/>
            <a:t>nütrisyonel</a:t>
          </a:r>
          <a:r>
            <a:rPr lang="en-US" sz="1800" dirty="0" smtClean="0"/>
            <a:t> </a:t>
          </a:r>
          <a:r>
            <a:rPr lang="en-US" sz="1800" dirty="0" err="1" smtClean="0"/>
            <a:t>problemler</a:t>
          </a:r>
          <a:endParaRPr lang="en-US" sz="1800" dirty="0"/>
        </a:p>
      </dgm:t>
    </dgm:pt>
    <dgm:pt modelId="{1448989D-60A9-2044-8FE7-98D183DE0B40}" type="parTrans" cxnId="{3BBFD940-E290-E14D-B673-A2F0EEF3EF8A}">
      <dgm:prSet/>
      <dgm:spPr/>
      <dgm:t>
        <a:bodyPr/>
        <a:lstStyle/>
        <a:p>
          <a:endParaRPr lang="en-US"/>
        </a:p>
      </dgm:t>
    </dgm:pt>
    <dgm:pt modelId="{655A946C-3B2A-C148-A35F-C4E2B02CF832}" type="sibTrans" cxnId="{3BBFD940-E290-E14D-B673-A2F0EEF3EF8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C68A909-11B7-4C42-8300-FCE212BCD6A7}">
      <dgm:prSet phldrT="[Text]" custT="1"/>
      <dgm:spPr/>
      <dgm:t>
        <a:bodyPr/>
        <a:lstStyle/>
        <a:p>
          <a:r>
            <a:rPr lang="en-US" sz="1800" dirty="0" err="1" smtClean="0"/>
            <a:t>Yetersiz</a:t>
          </a:r>
          <a:r>
            <a:rPr lang="en-US" sz="1800" dirty="0" smtClean="0"/>
            <a:t> </a:t>
          </a:r>
          <a:r>
            <a:rPr lang="en-US" sz="1800" dirty="0" err="1" smtClean="0"/>
            <a:t>tedavi</a:t>
          </a:r>
          <a:r>
            <a:rPr lang="en-US" sz="1800" dirty="0" smtClean="0"/>
            <a:t> </a:t>
          </a:r>
          <a:r>
            <a:rPr lang="en-US" sz="1800" dirty="0" err="1" smtClean="0"/>
            <a:t>ve</a:t>
          </a:r>
          <a:r>
            <a:rPr lang="en-US" sz="1800" dirty="0" smtClean="0"/>
            <a:t> </a:t>
          </a:r>
          <a:r>
            <a:rPr lang="en-US" sz="1800" dirty="0" err="1" smtClean="0"/>
            <a:t>proflaksi</a:t>
          </a:r>
          <a:r>
            <a:rPr lang="en-US" sz="1800" dirty="0" smtClean="0"/>
            <a:t> </a:t>
          </a:r>
          <a:endParaRPr lang="en-US" sz="1800" dirty="0"/>
        </a:p>
      </dgm:t>
    </dgm:pt>
    <dgm:pt modelId="{A8CC6612-A9E6-0C45-A7D8-F95F0603DF3E}" type="parTrans" cxnId="{B720B323-D5D7-AF48-83A8-44781BECB020}">
      <dgm:prSet/>
      <dgm:spPr/>
      <dgm:t>
        <a:bodyPr/>
        <a:lstStyle/>
        <a:p>
          <a:endParaRPr lang="en-US"/>
        </a:p>
      </dgm:t>
    </dgm:pt>
    <dgm:pt modelId="{108E66A8-3BDD-8D48-B05A-4E1F9DDEDA5E}" type="sibTrans" cxnId="{B720B323-D5D7-AF48-83A8-44781BECB020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76CEAE3-4807-8949-901D-B7B3060B7100}">
      <dgm:prSet phldrT="[Text]" custT="1"/>
      <dgm:spPr/>
      <dgm:t>
        <a:bodyPr/>
        <a:lstStyle/>
        <a:p>
          <a:r>
            <a:rPr lang="en-US" sz="1800" dirty="0" err="1" smtClean="0"/>
            <a:t>Tekrarlayan</a:t>
          </a:r>
          <a:r>
            <a:rPr lang="en-US" sz="1800" dirty="0" smtClean="0"/>
            <a:t> </a:t>
          </a:r>
          <a:r>
            <a:rPr lang="en-US" sz="1800" dirty="0" err="1" smtClean="0"/>
            <a:t>ülserler</a:t>
          </a:r>
          <a:r>
            <a:rPr lang="en-US" sz="1800" dirty="0" smtClean="0"/>
            <a:t> </a:t>
          </a:r>
          <a:endParaRPr lang="en-US" sz="1800" dirty="0"/>
        </a:p>
      </dgm:t>
    </dgm:pt>
    <dgm:pt modelId="{DECC5D2C-A15B-FE43-956C-9FC25098D6EE}" type="parTrans" cxnId="{431F8B71-FFC4-404E-B773-82436B2C11B7}">
      <dgm:prSet/>
      <dgm:spPr/>
      <dgm:t>
        <a:bodyPr/>
        <a:lstStyle/>
        <a:p>
          <a:endParaRPr lang="en-US"/>
        </a:p>
      </dgm:t>
    </dgm:pt>
    <dgm:pt modelId="{63117D43-EC1D-0B46-9096-336852D10588}" type="sibTrans" cxnId="{431F8B71-FFC4-404E-B773-82436B2C11B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AD827A8-281A-9C40-9F62-D0D9058C3C35}">
      <dgm:prSet phldrT="[Text]" custT="1"/>
      <dgm:spPr/>
      <dgm:t>
        <a:bodyPr/>
        <a:lstStyle/>
        <a:p>
          <a:r>
            <a:rPr lang="en-US" sz="1800" dirty="0" err="1" smtClean="0"/>
            <a:t>Mobilitenin</a:t>
          </a:r>
          <a:r>
            <a:rPr lang="en-US" sz="1800" dirty="0" smtClean="0"/>
            <a:t> </a:t>
          </a:r>
          <a:r>
            <a:rPr lang="en-US" sz="1800" dirty="0" err="1" smtClean="0"/>
            <a:t>azalması</a:t>
          </a:r>
          <a:endParaRPr lang="en-US" sz="1800" dirty="0"/>
        </a:p>
      </dgm:t>
    </dgm:pt>
    <dgm:pt modelId="{478F60C3-8905-634A-818E-327DCCF3F6A1}" type="parTrans" cxnId="{6F63E8F4-6E27-234E-913E-A553F5345A69}">
      <dgm:prSet/>
      <dgm:spPr/>
      <dgm:t>
        <a:bodyPr/>
        <a:lstStyle/>
        <a:p>
          <a:endParaRPr lang="en-US"/>
        </a:p>
      </dgm:t>
    </dgm:pt>
    <dgm:pt modelId="{08746B32-BC85-314E-AB5B-B611B832B864}" type="sibTrans" cxnId="{6F63E8F4-6E27-234E-913E-A553F5345A6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0918BA91-22B6-F149-89CD-1B4A5DF39296}" type="pres">
      <dgm:prSet presAssocID="{CA9404F1-1440-7A43-8531-98DE278663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8D8BE-35A9-274C-B10C-7DC6B0CE5B1C}" type="pres">
      <dgm:prSet presAssocID="{FBC6C0FD-2D28-4846-B7A7-B0B505DFD11F}" presName="dummy" presStyleCnt="0"/>
      <dgm:spPr/>
    </dgm:pt>
    <dgm:pt modelId="{6D9F279C-D4FD-3240-BBB9-400E0AB1570A}" type="pres">
      <dgm:prSet presAssocID="{FBC6C0FD-2D28-4846-B7A7-B0B505DFD11F}" presName="node" presStyleLbl="revTx" presStyleIdx="0" presStyleCnt="5" custScaleX="131797" custRadScaleRad="103012" custRadScaleInc="2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D6AF1-9C15-574E-823B-9588576376A1}" type="pres">
      <dgm:prSet presAssocID="{06D170EE-24FB-E24D-B65D-DDB1D86C0338}" presName="sibTrans" presStyleLbl="node1" presStyleIdx="0" presStyleCnt="5" custLinFactNeighborY="-8"/>
      <dgm:spPr/>
      <dgm:t>
        <a:bodyPr/>
        <a:lstStyle/>
        <a:p>
          <a:endParaRPr lang="en-US"/>
        </a:p>
      </dgm:t>
    </dgm:pt>
    <dgm:pt modelId="{74EF7106-3324-0246-BA85-1B71B394C6BF}" type="pres">
      <dgm:prSet presAssocID="{FF990A9C-B0EC-5E47-B32C-3B0B757058F5}" presName="dummy" presStyleCnt="0"/>
      <dgm:spPr/>
    </dgm:pt>
    <dgm:pt modelId="{EED77D46-335D-574F-9885-16E9BEC8472C}" type="pres">
      <dgm:prSet presAssocID="{FF990A9C-B0EC-5E47-B32C-3B0B757058F5}" presName="node" presStyleLbl="revTx" presStyleIdx="1" presStyleCnt="5" custScaleX="241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DD7B0-E714-D04B-9000-5F9F98584405}" type="pres">
      <dgm:prSet presAssocID="{655A946C-3B2A-C148-A35F-C4E2B02CF832}" presName="sibTrans" presStyleLbl="node1" presStyleIdx="1" presStyleCnt="5"/>
      <dgm:spPr/>
      <dgm:t>
        <a:bodyPr/>
        <a:lstStyle/>
        <a:p>
          <a:endParaRPr lang="en-US"/>
        </a:p>
      </dgm:t>
    </dgm:pt>
    <dgm:pt modelId="{7ADA1715-5D25-0742-9FFC-9A78C26A9D32}" type="pres">
      <dgm:prSet presAssocID="{9C68A909-11B7-4C42-8300-FCE212BCD6A7}" presName="dummy" presStyleCnt="0"/>
      <dgm:spPr/>
    </dgm:pt>
    <dgm:pt modelId="{75EFC402-9D17-C64C-86CB-FB22069A83D3}" type="pres">
      <dgm:prSet presAssocID="{9C68A909-11B7-4C42-8300-FCE212BCD6A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2399D-F01F-BF46-8D82-CEFBB90C6A5E}" type="pres">
      <dgm:prSet presAssocID="{108E66A8-3BDD-8D48-B05A-4E1F9DDEDA5E}" presName="sibTrans" presStyleLbl="node1" presStyleIdx="2" presStyleCnt="5"/>
      <dgm:spPr/>
      <dgm:t>
        <a:bodyPr/>
        <a:lstStyle/>
        <a:p>
          <a:endParaRPr lang="en-US"/>
        </a:p>
      </dgm:t>
    </dgm:pt>
    <dgm:pt modelId="{A19F2EF2-27DF-754B-A8C2-97ABB476A296}" type="pres">
      <dgm:prSet presAssocID="{976CEAE3-4807-8949-901D-B7B3060B7100}" presName="dummy" presStyleCnt="0"/>
      <dgm:spPr/>
    </dgm:pt>
    <dgm:pt modelId="{D51C417F-93A8-C641-87B2-7B7DE321A2B1}" type="pres">
      <dgm:prSet presAssocID="{976CEAE3-4807-8949-901D-B7B3060B7100}" presName="node" presStyleLbl="revTx" presStyleIdx="3" presStyleCnt="5" custScaleX="13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192-70DE-8D41-9924-1E34D2FF592C}" type="pres">
      <dgm:prSet presAssocID="{63117D43-EC1D-0B46-9096-336852D10588}" presName="sibTrans" presStyleLbl="node1" presStyleIdx="3" presStyleCnt="5"/>
      <dgm:spPr/>
      <dgm:t>
        <a:bodyPr/>
        <a:lstStyle/>
        <a:p>
          <a:endParaRPr lang="en-US"/>
        </a:p>
      </dgm:t>
    </dgm:pt>
    <dgm:pt modelId="{E639EF52-1575-374D-AEA4-9BFBC6A05E70}" type="pres">
      <dgm:prSet presAssocID="{8AD827A8-281A-9C40-9F62-D0D9058C3C35}" presName="dummy" presStyleCnt="0"/>
      <dgm:spPr/>
    </dgm:pt>
    <dgm:pt modelId="{B347597D-C131-0A4E-BB41-ECD48EB4A233}" type="pres">
      <dgm:prSet presAssocID="{8AD827A8-281A-9C40-9F62-D0D9058C3C35}" presName="node" presStyleLbl="revTx" presStyleIdx="4" presStyleCnt="5" custScaleX="135582" custRadScaleRad="103656" custRadScaleInc="-26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54E7A-09CE-EB4A-8386-0FDC47F51DEC}" type="pres">
      <dgm:prSet presAssocID="{08746B32-BC85-314E-AB5B-B611B832B86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0444522-AC1B-8448-9F07-215FF894A065}" type="presOf" srcId="{8AD827A8-281A-9C40-9F62-D0D9058C3C35}" destId="{B347597D-C131-0A4E-BB41-ECD48EB4A233}" srcOrd="0" destOrd="0" presId="urn:microsoft.com/office/officeart/2005/8/layout/cycle1"/>
    <dgm:cxn modelId="{3BBFD940-E290-E14D-B673-A2F0EEF3EF8A}" srcId="{CA9404F1-1440-7A43-8531-98DE278663FB}" destId="{FF990A9C-B0EC-5E47-B32C-3B0B757058F5}" srcOrd="1" destOrd="0" parTransId="{1448989D-60A9-2044-8FE7-98D183DE0B40}" sibTransId="{655A946C-3B2A-C148-A35F-C4E2B02CF832}"/>
    <dgm:cxn modelId="{E2CF6013-CB86-4847-8B89-69B6A8E11871}" type="presOf" srcId="{63117D43-EC1D-0B46-9096-336852D10588}" destId="{562ED192-70DE-8D41-9924-1E34D2FF592C}" srcOrd="0" destOrd="0" presId="urn:microsoft.com/office/officeart/2005/8/layout/cycle1"/>
    <dgm:cxn modelId="{E4DBC43A-4612-D74B-818C-846119A8CC93}" type="presOf" srcId="{08746B32-BC85-314E-AB5B-B611B832B864}" destId="{79754E7A-09CE-EB4A-8386-0FDC47F51DEC}" srcOrd="0" destOrd="0" presId="urn:microsoft.com/office/officeart/2005/8/layout/cycle1"/>
    <dgm:cxn modelId="{F2450F18-A026-3349-8396-CE42730A07A0}" type="presOf" srcId="{9C68A909-11B7-4C42-8300-FCE212BCD6A7}" destId="{75EFC402-9D17-C64C-86CB-FB22069A83D3}" srcOrd="0" destOrd="0" presId="urn:microsoft.com/office/officeart/2005/8/layout/cycle1"/>
    <dgm:cxn modelId="{0DC3829A-0606-734C-88E2-BF5A630A7EEC}" type="presOf" srcId="{FBC6C0FD-2D28-4846-B7A7-B0B505DFD11F}" destId="{6D9F279C-D4FD-3240-BBB9-400E0AB1570A}" srcOrd="0" destOrd="0" presId="urn:microsoft.com/office/officeart/2005/8/layout/cycle1"/>
    <dgm:cxn modelId="{51F5F986-87B8-4040-B6C9-549EADC13A49}" type="presOf" srcId="{108E66A8-3BDD-8D48-B05A-4E1F9DDEDA5E}" destId="{C0A2399D-F01F-BF46-8D82-CEFBB90C6A5E}" srcOrd="0" destOrd="0" presId="urn:microsoft.com/office/officeart/2005/8/layout/cycle1"/>
    <dgm:cxn modelId="{699FED58-5194-5846-AEBC-FD5F96DF372E}" type="presOf" srcId="{FF990A9C-B0EC-5E47-B32C-3B0B757058F5}" destId="{EED77D46-335D-574F-9885-16E9BEC8472C}" srcOrd="0" destOrd="0" presId="urn:microsoft.com/office/officeart/2005/8/layout/cycle1"/>
    <dgm:cxn modelId="{F506D084-98AA-9E4D-AFC1-0DFC0949AA94}" type="presOf" srcId="{976CEAE3-4807-8949-901D-B7B3060B7100}" destId="{D51C417F-93A8-C641-87B2-7B7DE321A2B1}" srcOrd="0" destOrd="0" presId="urn:microsoft.com/office/officeart/2005/8/layout/cycle1"/>
    <dgm:cxn modelId="{B720B323-D5D7-AF48-83A8-44781BECB020}" srcId="{CA9404F1-1440-7A43-8531-98DE278663FB}" destId="{9C68A909-11B7-4C42-8300-FCE212BCD6A7}" srcOrd="2" destOrd="0" parTransId="{A8CC6612-A9E6-0C45-A7D8-F95F0603DF3E}" sibTransId="{108E66A8-3BDD-8D48-B05A-4E1F9DDEDA5E}"/>
    <dgm:cxn modelId="{6F63E8F4-6E27-234E-913E-A553F5345A69}" srcId="{CA9404F1-1440-7A43-8531-98DE278663FB}" destId="{8AD827A8-281A-9C40-9F62-D0D9058C3C35}" srcOrd="4" destOrd="0" parTransId="{478F60C3-8905-634A-818E-327DCCF3F6A1}" sibTransId="{08746B32-BC85-314E-AB5B-B611B832B864}"/>
    <dgm:cxn modelId="{63234279-66A6-C543-989A-5C63F7EBC962}" type="presOf" srcId="{655A946C-3B2A-C148-A35F-C4E2B02CF832}" destId="{4D3DD7B0-E714-D04B-9000-5F9F98584405}" srcOrd="0" destOrd="0" presId="urn:microsoft.com/office/officeart/2005/8/layout/cycle1"/>
    <dgm:cxn modelId="{431F8B71-FFC4-404E-B773-82436B2C11B7}" srcId="{CA9404F1-1440-7A43-8531-98DE278663FB}" destId="{976CEAE3-4807-8949-901D-B7B3060B7100}" srcOrd="3" destOrd="0" parTransId="{DECC5D2C-A15B-FE43-956C-9FC25098D6EE}" sibTransId="{63117D43-EC1D-0B46-9096-336852D10588}"/>
    <dgm:cxn modelId="{E416D4D1-EF0B-AC44-990A-B606A72AD9FE}" type="presOf" srcId="{CA9404F1-1440-7A43-8531-98DE278663FB}" destId="{0918BA91-22B6-F149-89CD-1B4A5DF39296}" srcOrd="0" destOrd="0" presId="urn:microsoft.com/office/officeart/2005/8/layout/cycle1"/>
    <dgm:cxn modelId="{67644FC0-6C01-664B-9AA0-493392ADB087}" type="presOf" srcId="{06D170EE-24FB-E24D-B65D-DDB1D86C0338}" destId="{93FD6AF1-9C15-574E-823B-9588576376A1}" srcOrd="0" destOrd="0" presId="urn:microsoft.com/office/officeart/2005/8/layout/cycle1"/>
    <dgm:cxn modelId="{6D2605D4-C0E6-E94C-AA24-E2DB46187F6A}" srcId="{CA9404F1-1440-7A43-8531-98DE278663FB}" destId="{FBC6C0FD-2D28-4846-B7A7-B0B505DFD11F}" srcOrd="0" destOrd="0" parTransId="{88B3A809-102B-434F-8BA2-77CA01050FA9}" sibTransId="{06D170EE-24FB-E24D-B65D-DDB1D86C0338}"/>
    <dgm:cxn modelId="{9E19AA88-C549-1241-9D4A-DBA00C48E1D3}" type="presParOf" srcId="{0918BA91-22B6-F149-89CD-1B4A5DF39296}" destId="{5898D8BE-35A9-274C-B10C-7DC6B0CE5B1C}" srcOrd="0" destOrd="0" presId="urn:microsoft.com/office/officeart/2005/8/layout/cycle1"/>
    <dgm:cxn modelId="{C08B489A-8EE1-AC4D-B06A-1297832DCD8D}" type="presParOf" srcId="{0918BA91-22B6-F149-89CD-1B4A5DF39296}" destId="{6D9F279C-D4FD-3240-BBB9-400E0AB1570A}" srcOrd="1" destOrd="0" presId="urn:microsoft.com/office/officeart/2005/8/layout/cycle1"/>
    <dgm:cxn modelId="{CA2188E3-42FB-F842-9BE5-E7B5AC0E1953}" type="presParOf" srcId="{0918BA91-22B6-F149-89CD-1B4A5DF39296}" destId="{93FD6AF1-9C15-574E-823B-9588576376A1}" srcOrd="2" destOrd="0" presId="urn:microsoft.com/office/officeart/2005/8/layout/cycle1"/>
    <dgm:cxn modelId="{3653E8A5-A72A-E74F-92ED-FE4ED5CCE8D9}" type="presParOf" srcId="{0918BA91-22B6-F149-89CD-1B4A5DF39296}" destId="{74EF7106-3324-0246-BA85-1B71B394C6BF}" srcOrd="3" destOrd="0" presId="urn:microsoft.com/office/officeart/2005/8/layout/cycle1"/>
    <dgm:cxn modelId="{6114395E-E794-D646-9D66-1BD5B5747FED}" type="presParOf" srcId="{0918BA91-22B6-F149-89CD-1B4A5DF39296}" destId="{EED77D46-335D-574F-9885-16E9BEC8472C}" srcOrd="4" destOrd="0" presId="urn:microsoft.com/office/officeart/2005/8/layout/cycle1"/>
    <dgm:cxn modelId="{C5EAF945-B411-2345-8877-FB3B9C7A7A88}" type="presParOf" srcId="{0918BA91-22B6-F149-89CD-1B4A5DF39296}" destId="{4D3DD7B0-E714-D04B-9000-5F9F98584405}" srcOrd="5" destOrd="0" presId="urn:microsoft.com/office/officeart/2005/8/layout/cycle1"/>
    <dgm:cxn modelId="{7E04D671-0E1C-8541-8099-84F8CC5076BB}" type="presParOf" srcId="{0918BA91-22B6-F149-89CD-1B4A5DF39296}" destId="{7ADA1715-5D25-0742-9FFC-9A78C26A9D32}" srcOrd="6" destOrd="0" presId="urn:microsoft.com/office/officeart/2005/8/layout/cycle1"/>
    <dgm:cxn modelId="{475162DF-EA44-9047-AAAD-9E687FEE03A4}" type="presParOf" srcId="{0918BA91-22B6-F149-89CD-1B4A5DF39296}" destId="{75EFC402-9D17-C64C-86CB-FB22069A83D3}" srcOrd="7" destOrd="0" presId="urn:microsoft.com/office/officeart/2005/8/layout/cycle1"/>
    <dgm:cxn modelId="{47434FD0-E27B-7342-A29F-B479C0B1E5ED}" type="presParOf" srcId="{0918BA91-22B6-F149-89CD-1B4A5DF39296}" destId="{C0A2399D-F01F-BF46-8D82-CEFBB90C6A5E}" srcOrd="8" destOrd="0" presId="urn:microsoft.com/office/officeart/2005/8/layout/cycle1"/>
    <dgm:cxn modelId="{1EC997C1-8A76-5F40-9176-D63B10ECFBEC}" type="presParOf" srcId="{0918BA91-22B6-F149-89CD-1B4A5DF39296}" destId="{A19F2EF2-27DF-754B-A8C2-97ABB476A296}" srcOrd="9" destOrd="0" presId="urn:microsoft.com/office/officeart/2005/8/layout/cycle1"/>
    <dgm:cxn modelId="{FFE1BA8B-2ED1-AB42-8128-FD5C8AA75C81}" type="presParOf" srcId="{0918BA91-22B6-F149-89CD-1B4A5DF39296}" destId="{D51C417F-93A8-C641-87B2-7B7DE321A2B1}" srcOrd="10" destOrd="0" presId="urn:microsoft.com/office/officeart/2005/8/layout/cycle1"/>
    <dgm:cxn modelId="{1CF2CE69-ECBE-1E4A-A054-8F15B5135FA8}" type="presParOf" srcId="{0918BA91-22B6-F149-89CD-1B4A5DF39296}" destId="{562ED192-70DE-8D41-9924-1E34D2FF592C}" srcOrd="11" destOrd="0" presId="urn:microsoft.com/office/officeart/2005/8/layout/cycle1"/>
    <dgm:cxn modelId="{696F81A7-BC4C-0E4B-BB7B-996C2AE07042}" type="presParOf" srcId="{0918BA91-22B6-F149-89CD-1B4A5DF39296}" destId="{E639EF52-1575-374D-AEA4-9BFBC6A05E70}" srcOrd="12" destOrd="0" presId="urn:microsoft.com/office/officeart/2005/8/layout/cycle1"/>
    <dgm:cxn modelId="{48D1EDE0-ED8E-2643-8ABE-DA181561ABA1}" type="presParOf" srcId="{0918BA91-22B6-F149-89CD-1B4A5DF39296}" destId="{B347597D-C131-0A4E-BB41-ECD48EB4A233}" srcOrd="13" destOrd="0" presId="urn:microsoft.com/office/officeart/2005/8/layout/cycle1"/>
    <dgm:cxn modelId="{05A6160D-3047-5741-B2F3-14FAEFBF8643}" type="presParOf" srcId="{0918BA91-22B6-F149-89CD-1B4A5DF39296}" destId="{79754E7A-09CE-EB4A-8386-0FDC47F51DE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F279C-D4FD-3240-BBB9-400E0AB1570A}">
      <dsp:nvSpPr>
        <dsp:cNvPr id="0" name=""/>
        <dsp:cNvSpPr/>
      </dsp:nvSpPr>
      <dsp:spPr>
        <a:xfrm>
          <a:off x="3181566" y="104210"/>
          <a:ext cx="1278468" cy="97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İşgücü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kaybı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Ekonomik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problemler</a:t>
          </a:r>
          <a:endParaRPr lang="en-US" sz="1800" kern="1200" dirty="0"/>
        </a:p>
      </dsp:txBody>
      <dsp:txXfrm>
        <a:off x="3181566" y="104210"/>
        <a:ext cx="1278468" cy="970028"/>
      </dsp:txXfrm>
    </dsp:sp>
    <dsp:sp modelId="{93FD6AF1-9C15-574E-823B-9588576376A1}">
      <dsp:nvSpPr>
        <dsp:cNvPr id="0" name=""/>
        <dsp:cNvSpPr/>
      </dsp:nvSpPr>
      <dsp:spPr>
        <a:xfrm>
          <a:off x="884831" y="-107127"/>
          <a:ext cx="3639738" cy="3639738"/>
        </a:xfrm>
        <a:prstGeom prst="circularArrow">
          <a:avLst>
            <a:gd name="adj1" fmla="val 5197"/>
            <a:gd name="adj2" fmla="val 335680"/>
            <a:gd name="adj3" fmla="val 21519729"/>
            <a:gd name="adj4" fmla="val 20201984"/>
            <a:gd name="adj5" fmla="val 6063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77D46-335D-574F-9885-16E9BEC8472C}">
      <dsp:nvSpPr>
        <dsp:cNvPr id="0" name=""/>
        <dsp:cNvSpPr/>
      </dsp:nvSpPr>
      <dsp:spPr>
        <a:xfrm>
          <a:off x="3066594" y="1832905"/>
          <a:ext cx="2339243" cy="97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Yaşam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kalitesinde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bozulma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nütrisyonel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problemler</a:t>
          </a:r>
          <a:endParaRPr lang="en-US" sz="1800" kern="1200" dirty="0"/>
        </a:p>
      </dsp:txBody>
      <dsp:txXfrm>
        <a:off x="3066594" y="1832905"/>
        <a:ext cx="2339243" cy="970028"/>
      </dsp:txXfrm>
    </dsp:sp>
    <dsp:sp modelId="{4D3DD7B0-E714-D04B-9000-5F9F98584405}">
      <dsp:nvSpPr>
        <dsp:cNvPr id="0" name=""/>
        <dsp:cNvSpPr/>
      </dsp:nvSpPr>
      <dsp:spPr>
        <a:xfrm>
          <a:off x="880437" y="-996"/>
          <a:ext cx="3639738" cy="3639738"/>
        </a:xfrm>
        <a:prstGeom prst="circularArrow">
          <a:avLst>
            <a:gd name="adj1" fmla="val 5197"/>
            <a:gd name="adj2" fmla="val 335680"/>
            <a:gd name="adj3" fmla="val 4015684"/>
            <a:gd name="adj4" fmla="val 2252528"/>
            <a:gd name="adj5" fmla="val 6063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FC402-9D17-C64C-86CB-FB22069A83D3}">
      <dsp:nvSpPr>
        <dsp:cNvPr id="0" name=""/>
        <dsp:cNvSpPr/>
      </dsp:nvSpPr>
      <dsp:spPr>
        <a:xfrm>
          <a:off x="2215292" y="2948809"/>
          <a:ext cx="970028" cy="97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Yetersiz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tedavi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proflaksi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2215292" y="2948809"/>
        <a:ext cx="970028" cy="970028"/>
      </dsp:txXfrm>
    </dsp:sp>
    <dsp:sp modelId="{C0A2399D-F01F-BF46-8D82-CEFBB90C6A5E}">
      <dsp:nvSpPr>
        <dsp:cNvPr id="0" name=""/>
        <dsp:cNvSpPr/>
      </dsp:nvSpPr>
      <dsp:spPr>
        <a:xfrm>
          <a:off x="880437" y="-996"/>
          <a:ext cx="3639738" cy="3639738"/>
        </a:xfrm>
        <a:prstGeom prst="circularArrow">
          <a:avLst>
            <a:gd name="adj1" fmla="val 5197"/>
            <a:gd name="adj2" fmla="val 335680"/>
            <a:gd name="adj3" fmla="val 8211793"/>
            <a:gd name="adj4" fmla="val 6448637"/>
            <a:gd name="adj5" fmla="val 6063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C417F-93A8-C641-87B2-7B7DE321A2B1}">
      <dsp:nvSpPr>
        <dsp:cNvPr id="0" name=""/>
        <dsp:cNvSpPr/>
      </dsp:nvSpPr>
      <dsp:spPr>
        <a:xfrm>
          <a:off x="506717" y="1832905"/>
          <a:ext cx="1315358" cy="97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Tekrarlayan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ülserler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506717" y="1832905"/>
        <a:ext cx="1315358" cy="970028"/>
      </dsp:txXfrm>
    </dsp:sp>
    <dsp:sp modelId="{562ED192-70DE-8D41-9924-1E34D2FF592C}">
      <dsp:nvSpPr>
        <dsp:cNvPr id="0" name=""/>
        <dsp:cNvSpPr/>
      </dsp:nvSpPr>
      <dsp:spPr>
        <a:xfrm>
          <a:off x="874286" y="-128473"/>
          <a:ext cx="3639738" cy="3639738"/>
        </a:xfrm>
        <a:prstGeom prst="circularArrow">
          <a:avLst>
            <a:gd name="adj1" fmla="val 5197"/>
            <a:gd name="adj2" fmla="val 335680"/>
            <a:gd name="adj3" fmla="val 11832598"/>
            <a:gd name="adj4" fmla="val 10498381"/>
            <a:gd name="adj5" fmla="val 6063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7597D-C131-0A4E-BB41-ECD48EB4A233}">
      <dsp:nvSpPr>
        <dsp:cNvPr id="0" name=""/>
        <dsp:cNvSpPr/>
      </dsp:nvSpPr>
      <dsp:spPr>
        <a:xfrm>
          <a:off x="916417" y="95428"/>
          <a:ext cx="1315184" cy="970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Mobilitenin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azalması</a:t>
          </a:r>
          <a:endParaRPr lang="en-US" sz="1800" kern="1200" dirty="0"/>
        </a:p>
      </dsp:txBody>
      <dsp:txXfrm>
        <a:off x="916417" y="95428"/>
        <a:ext cx="1315184" cy="970028"/>
      </dsp:txXfrm>
    </dsp:sp>
    <dsp:sp modelId="{79754E7A-09CE-EB4A-8386-0FDC47F51DEC}">
      <dsp:nvSpPr>
        <dsp:cNvPr id="0" name=""/>
        <dsp:cNvSpPr/>
      </dsp:nvSpPr>
      <dsp:spPr>
        <a:xfrm>
          <a:off x="863032" y="-57423"/>
          <a:ext cx="3639738" cy="3639738"/>
        </a:xfrm>
        <a:prstGeom prst="circularArrow">
          <a:avLst>
            <a:gd name="adj1" fmla="val 5197"/>
            <a:gd name="adj2" fmla="val 335680"/>
            <a:gd name="adj3" fmla="val 16943464"/>
            <a:gd name="adj4" fmla="val 15226351"/>
            <a:gd name="adj5" fmla="val 6063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128C-2FD5-B941-B0E9-AA7551C4FD4E}" type="datetimeFigureOut">
              <a:rPr lang="en-US" smtClean="0"/>
              <a:t>12.10.18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7C0D-2DA5-9A44-A4D0-C28416B6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8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D54-A184-7C4E-99BE-CB1CEF88E052}" type="datetimeFigureOut">
              <a:rPr lang="en-US" smtClean="0"/>
              <a:t>12.10.18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3169-AA21-014F-9E31-CCD1A6CA3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4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E4513-B621-F64E-B407-C6BDFAB2B2CB}" type="slidenum">
              <a:rPr lang="tr-TR" sz="1200"/>
              <a:pPr eaLnBrk="1" hangingPunct="1"/>
              <a:t>17</a:t>
            </a:fld>
            <a:endParaRPr lang="tr-TR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/>
              <a:t>Bütün çoraplar aynı mıdır 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39C633-6222-7948-A1F3-C2AA2CF2AFE0}" type="slidenum">
              <a:rPr lang="tr-TR" sz="1200"/>
              <a:pPr eaLnBrk="1" hangingPunct="1"/>
              <a:t>20</a:t>
            </a:fld>
            <a:endParaRPr lang="tr-TR" sz="1200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sz="1000"/>
              <a:t>Mekanik tromboflaksi yöntemlerinden yararlanılmaya karar verildiğinde en uygun cihaz seçilerek doğru kullanılması için özem gösterilmelidir.</a:t>
            </a:r>
          </a:p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DD83-AD8D-E143-B779-02DBD108795A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69F2-46D9-AB4F-8104-79137E26D9DD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7B7A-084B-5A47-BDA9-6D87ACC18664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6CEBE-F80A-F041-BD5C-643612F99B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7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72B-BD16-F341-AA90-B5ED25D42448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BF58-97F7-BB41-A964-F33897CF3CDA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4C0C-C3F9-CA46-84C9-69CCD3E2E0B1}" type="datetime1">
              <a:rPr lang="tr-TR" smtClean="0"/>
              <a:t>12.10.18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063-6511-BB49-AF78-17FC4A59AB26}" type="datetime1">
              <a:rPr lang="tr-TR" smtClean="0"/>
              <a:t>12.10.18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870E-A74F-A845-9342-D6A7C68B655F}" type="datetime1">
              <a:rPr lang="tr-TR" smtClean="0"/>
              <a:t>12.10.18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881F-0229-6947-B2B4-77F1B868F632}" type="datetime1">
              <a:rPr lang="tr-TR" smtClean="0"/>
              <a:t>12.10.18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90A7-183A-3547-A390-321CB6E7C7C3}" type="datetime1">
              <a:rPr lang="tr-TR" smtClean="0"/>
              <a:t>12.10.18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E59D-8C1E-B648-B7FB-3CF6708CD15E}" type="datetime1">
              <a:rPr lang="tr-TR" smtClean="0"/>
              <a:t>12.10.18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F24E3-54ED-B346-BC19-3A07CE6102BF}" type="datetime1">
              <a:rPr lang="tr-TR" smtClean="0"/>
              <a:t>12.10.18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F932D-748C-E245-973D-049058D9D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2.wdp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Venöz </a:t>
            </a:r>
            <a:r>
              <a:rPr lang="en-US" b="1" dirty="0" err="1" smtClean="0">
                <a:solidFill>
                  <a:srgbClr val="FF0000"/>
                </a:solidFill>
              </a:rPr>
              <a:t>Ülserlerde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Kompresyon </a:t>
            </a:r>
            <a:r>
              <a:rPr lang="en-US" b="1" dirty="0" err="1" smtClean="0">
                <a:solidFill>
                  <a:srgbClr val="FF0000"/>
                </a:solidFill>
              </a:rPr>
              <a:t>Tedavisi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Doç</a:t>
            </a:r>
            <a:r>
              <a:rPr lang="en-US" dirty="0" smtClean="0">
                <a:solidFill>
                  <a:schemeClr val="tx1"/>
                </a:solidFill>
              </a:rPr>
              <a:t>. Dr. </a:t>
            </a:r>
            <a:r>
              <a:rPr lang="en-US" dirty="0" err="1" smtClean="0">
                <a:solidFill>
                  <a:schemeClr val="tx1"/>
                </a:solidFill>
              </a:rPr>
              <a:t>Arda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Demirkan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Ankara </a:t>
            </a:r>
            <a:r>
              <a:rPr lang="en-US" sz="2400" dirty="0" err="1" smtClean="0">
                <a:solidFill>
                  <a:schemeClr val="tx1"/>
                </a:solidFill>
              </a:rPr>
              <a:t>Üniversitesi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Tıp </a:t>
            </a:r>
            <a:r>
              <a:rPr lang="en-US" sz="2400" dirty="0" err="1" smtClean="0">
                <a:solidFill>
                  <a:schemeClr val="tx1"/>
                </a:solidFill>
              </a:rPr>
              <a:t>Fakültesi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Genel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Cerrahi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Anbilim</a:t>
            </a:r>
            <a:r>
              <a:rPr lang="en-US" sz="2400" dirty="0" smtClean="0">
                <a:solidFill>
                  <a:schemeClr val="tx1"/>
                </a:solidFill>
              </a:rPr>
              <a:t> Dalı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Tedavide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Hedeflenen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Basınçlar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636911" cy="54186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Venöz </a:t>
            </a:r>
            <a:r>
              <a:rPr lang="en-US" sz="2400" dirty="0" err="1" smtClean="0"/>
              <a:t>ülser</a:t>
            </a:r>
            <a:r>
              <a:rPr lang="en-US" sz="2400" dirty="0" smtClean="0"/>
              <a:t> </a:t>
            </a:r>
            <a:r>
              <a:rPr lang="en-US" sz="2400" dirty="0" err="1" smtClean="0"/>
              <a:t>tedavisi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sağlanması</a:t>
            </a:r>
            <a:r>
              <a:rPr lang="en-US" sz="2400" dirty="0" smtClean="0"/>
              <a:t> </a:t>
            </a:r>
            <a:r>
              <a:rPr lang="en-US" sz="2400" dirty="0" err="1" smtClean="0"/>
              <a:t>önerilen</a:t>
            </a:r>
            <a:r>
              <a:rPr lang="en-US" sz="2400" dirty="0" smtClean="0"/>
              <a:t> </a:t>
            </a:r>
            <a:r>
              <a:rPr lang="en-US" sz="2400" dirty="0" err="1" smtClean="0"/>
              <a:t>basınçlar</a:t>
            </a:r>
            <a:r>
              <a:rPr lang="en-US" sz="2400" dirty="0" smtClean="0"/>
              <a:t>, </a:t>
            </a:r>
            <a:r>
              <a:rPr lang="en-US" sz="2400" dirty="0" err="1" smtClean="0"/>
              <a:t>ayak</a:t>
            </a:r>
            <a:r>
              <a:rPr lang="en-US" sz="2400" dirty="0" smtClean="0"/>
              <a:t> </a:t>
            </a:r>
            <a:r>
              <a:rPr lang="en-US" sz="2400" dirty="0" err="1" smtClean="0"/>
              <a:t>bileğinden</a:t>
            </a:r>
            <a:r>
              <a:rPr lang="en-US" sz="2400" dirty="0" smtClean="0"/>
              <a:t> </a:t>
            </a:r>
            <a:r>
              <a:rPr lang="en-US" sz="2400" dirty="0" err="1" smtClean="0"/>
              <a:t>dize</a:t>
            </a:r>
            <a:r>
              <a:rPr lang="en-US" sz="2400" dirty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 smtClean="0"/>
              <a:t>artacak</a:t>
            </a:r>
            <a:r>
              <a:rPr lang="en-US" sz="2400" dirty="0" smtClean="0"/>
              <a:t> </a:t>
            </a:r>
            <a:r>
              <a:rPr lang="en-US" sz="2400" dirty="0" err="1" smtClean="0"/>
              <a:t>şekilde</a:t>
            </a:r>
            <a:r>
              <a:rPr lang="en-US" sz="2400" dirty="0"/>
              <a:t> </a:t>
            </a:r>
            <a:r>
              <a:rPr lang="en-US" sz="2400" dirty="0" smtClean="0"/>
              <a:t>17-20 mmHg </a:t>
            </a:r>
            <a:r>
              <a:rPr lang="en-US" sz="2400" dirty="0" err="1" smtClean="0"/>
              <a:t>ve</a:t>
            </a:r>
            <a:r>
              <a:rPr lang="en-US" sz="2400" dirty="0" smtClean="0"/>
              <a:t> 40 mmHg </a:t>
            </a:r>
            <a:r>
              <a:rPr lang="en-US" sz="2400" dirty="0" err="1" smtClean="0"/>
              <a:t>arasındadır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Yatar</a:t>
            </a:r>
            <a:r>
              <a:rPr lang="en-US" sz="2400" dirty="0" smtClean="0"/>
              <a:t> </a:t>
            </a:r>
            <a:r>
              <a:rPr lang="en-US" sz="2400" dirty="0" err="1" smtClean="0"/>
              <a:t>pozisyonda</a:t>
            </a:r>
            <a:r>
              <a:rPr lang="en-US" sz="2400" dirty="0" smtClean="0"/>
              <a:t>  10 mmHg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err="1" smtClean="0"/>
              <a:t>sağlanması</a:t>
            </a:r>
            <a:r>
              <a:rPr lang="en-US" sz="2400" dirty="0" smtClean="0"/>
              <a:t> </a:t>
            </a:r>
            <a:r>
              <a:rPr lang="en-US" sz="2400" dirty="0" err="1" smtClean="0"/>
              <a:t>yeterlidir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3" descr="profore-press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r="509"/>
          <a:stretch/>
        </p:blipFill>
        <p:spPr>
          <a:xfrm>
            <a:off x="5771445" y="1356054"/>
            <a:ext cx="2737556" cy="41001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778" y="274638"/>
            <a:ext cx="6810022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Venöz </a:t>
            </a:r>
            <a:r>
              <a:rPr lang="en-US" sz="3200" b="1" dirty="0" err="1" smtClean="0">
                <a:solidFill>
                  <a:srgbClr val="FF0000"/>
                </a:solidFill>
              </a:rPr>
              <a:t>Basınç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Eğrisi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11</a:t>
            </a:fld>
            <a:endParaRPr lang="en-US"/>
          </a:p>
        </p:txBody>
      </p:sp>
      <p:cxnSp>
        <p:nvCxnSpPr>
          <p:cNvPr id="102" name="Straight Connector 101"/>
          <p:cNvCxnSpPr>
            <a:stCxn id="99" idx="2"/>
            <a:endCxn id="100" idx="0"/>
          </p:cNvCxnSpPr>
          <p:nvPr/>
        </p:nvCxnSpPr>
        <p:spPr>
          <a:xfrm flipV="1">
            <a:off x="6692554" y="2701815"/>
            <a:ext cx="147671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210837" y="634613"/>
            <a:ext cx="8447740" cy="5506999"/>
            <a:chOff x="210837" y="634613"/>
            <a:chExt cx="8447740" cy="5506999"/>
          </a:xfrm>
        </p:grpSpPr>
        <p:grpSp>
          <p:nvGrpSpPr>
            <p:cNvPr id="121" name="Group 120"/>
            <p:cNvGrpSpPr/>
            <p:nvPr/>
          </p:nvGrpSpPr>
          <p:grpSpPr>
            <a:xfrm>
              <a:off x="1292576" y="2102557"/>
              <a:ext cx="7366001" cy="3629372"/>
              <a:chOff x="846667" y="1778002"/>
              <a:chExt cx="7095066" cy="3333043"/>
            </a:xfrm>
          </p:grpSpPr>
          <p:pic>
            <p:nvPicPr>
              <p:cNvPr id="117" name="Picture 116" descr="8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799" y="4159955"/>
                <a:ext cx="951090" cy="951090"/>
              </a:xfrm>
              <a:prstGeom prst="rect">
                <a:avLst/>
              </a:prstGeom>
            </p:spPr>
          </p:pic>
          <p:pic>
            <p:nvPicPr>
              <p:cNvPr id="116" name="Picture 115" descr="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0438" y="4161107"/>
                <a:ext cx="721965" cy="915004"/>
              </a:xfrm>
              <a:prstGeom prst="rect">
                <a:avLst/>
              </a:prstGeom>
            </p:spPr>
          </p:pic>
          <p:grpSp>
            <p:nvGrpSpPr>
              <p:cNvPr id="120" name="Group 119"/>
              <p:cNvGrpSpPr/>
              <p:nvPr/>
            </p:nvGrpSpPr>
            <p:grpSpPr>
              <a:xfrm>
                <a:off x="846667" y="1778002"/>
                <a:ext cx="7095066" cy="3304820"/>
                <a:chOff x="846667" y="1778002"/>
                <a:chExt cx="7095066" cy="330482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6872111" y="2396067"/>
                  <a:ext cx="626534" cy="313266"/>
                </a:xfrm>
                <a:prstGeom prst="line">
                  <a:avLst/>
                </a:prstGeom>
                <a:ln w="38100"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118"/>
                <p:cNvGrpSpPr/>
                <p:nvPr/>
              </p:nvGrpSpPr>
              <p:grpSpPr>
                <a:xfrm>
                  <a:off x="846667" y="1778002"/>
                  <a:ext cx="7095066" cy="3304820"/>
                  <a:chOff x="846667" y="1778002"/>
                  <a:chExt cx="7095066" cy="3304820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846667" y="1778002"/>
                    <a:ext cx="7095066" cy="3304820"/>
                    <a:chOff x="846667" y="1778002"/>
                    <a:chExt cx="7095066" cy="3304820"/>
                  </a:xfrm>
                </p:grpSpPr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 flipV="1">
                      <a:off x="846667" y="1778002"/>
                      <a:ext cx="0" cy="330482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846667" y="5082822"/>
                      <a:ext cx="7095066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2328333" y="1778002"/>
                      <a:ext cx="28223" cy="330482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>
                      <a:off x="5387622" y="1778002"/>
                      <a:ext cx="28223" cy="330482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6019800" y="1778002"/>
                      <a:ext cx="11292" cy="132182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>
                      <a:off x="7470422" y="1778002"/>
                      <a:ext cx="28223" cy="330482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846667" y="2511778"/>
                    <a:ext cx="1481666" cy="0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Freeform 79"/>
                  <p:cNvSpPr/>
                  <p:nvPr/>
                </p:nvSpPr>
                <p:spPr>
                  <a:xfrm>
                    <a:off x="2328333" y="2511778"/>
                    <a:ext cx="3090334" cy="1440356"/>
                  </a:xfrm>
                  <a:custGeom>
                    <a:avLst/>
                    <a:gdLst>
                      <a:gd name="connsiteX0" fmla="*/ 0 w 3090334"/>
                      <a:gd name="connsiteY0" fmla="*/ 0 h 1440356"/>
                      <a:gd name="connsiteX1" fmla="*/ 917223 w 3090334"/>
                      <a:gd name="connsiteY1" fmla="*/ 1227666 h 1440356"/>
                      <a:gd name="connsiteX2" fmla="*/ 3090334 w 3090334"/>
                      <a:gd name="connsiteY2" fmla="*/ 1439333 h 1440356"/>
                      <a:gd name="connsiteX3" fmla="*/ 3090334 w 3090334"/>
                      <a:gd name="connsiteY3" fmla="*/ 1439333 h 1440356"/>
                      <a:gd name="connsiteX4" fmla="*/ 3090334 w 3090334"/>
                      <a:gd name="connsiteY4" fmla="*/ 1439333 h 144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0334" h="1440356">
                        <a:moveTo>
                          <a:pt x="0" y="0"/>
                        </a:moveTo>
                        <a:cubicBezTo>
                          <a:pt x="201083" y="493888"/>
                          <a:pt x="402167" y="987777"/>
                          <a:pt x="917223" y="1227666"/>
                        </a:cubicBezTo>
                        <a:cubicBezTo>
                          <a:pt x="1432279" y="1467555"/>
                          <a:pt x="3090334" y="1439333"/>
                          <a:pt x="3090334" y="1439333"/>
                        </a:cubicBezTo>
                        <a:lnTo>
                          <a:pt x="3090334" y="1439333"/>
                        </a:lnTo>
                        <a:lnTo>
                          <a:pt x="3090334" y="1439333"/>
                        </a:lnTo>
                      </a:path>
                    </a:pathLst>
                  </a:custGeom>
                  <a:ln w="381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2" name="Straight Connector 81"/>
                  <p:cNvCxnSpPr>
                    <a:stCxn id="80" idx="2"/>
                  </p:cNvCxnSpPr>
                  <p:nvPr/>
                </p:nvCxnSpPr>
                <p:spPr>
                  <a:xfrm flipV="1">
                    <a:off x="5418667" y="2709333"/>
                    <a:ext cx="1453444" cy="1241778"/>
                  </a:xfrm>
                  <a:prstGeom prst="line">
                    <a:avLst/>
                  </a:prstGeom>
                  <a:ln w="3810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Freeform 87"/>
                  <p:cNvSpPr/>
                  <p:nvPr/>
                </p:nvSpPr>
                <p:spPr>
                  <a:xfrm>
                    <a:off x="2356556" y="2510755"/>
                    <a:ext cx="3031066" cy="565467"/>
                  </a:xfrm>
                  <a:custGeom>
                    <a:avLst/>
                    <a:gdLst>
                      <a:gd name="connsiteX0" fmla="*/ 0 w 3090334"/>
                      <a:gd name="connsiteY0" fmla="*/ 0 h 1440356"/>
                      <a:gd name="connsiteX1" fmla="*/ 917223 w 3090334"/>
                      <a:gd name="connsiteY1" fmla="*/ 1227666 h 1440356"/>
                      <a:gd name="connsiteX2" fmla="*/ 3090334 w 3090334"/>
                      <a:gd name="connsiteY2" fmla="*/ 1439333 h 1440356"/>
                      <a:gd name="connsiteX3" fmla="*/ 3090334 w 3090334"/>
                      <a:gd name="connsiteY3" fmla="*/ 1439333 h 1440356"/>
                      <a:gd name="connsiteX4" fmla="*/ 3090334 w 3090334"/>
                      <a:gd name="connsiteY4" fmla="*/ 1439333 h 144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0334" h="1440356">
                        <a:moveTo>
                          <a:pt x="0" y="0"/>
                        </a:moveTo>
                        <a:cubicBezTo>
                          <a:pt x="201083" y="493888"/>
                          <a:pt x="402167" y="987777"/>
                          <a:pt x="917223" y="1227666"/>
                        </a:cubicBezTo>
                        <a:cubicBezTo>
                          <a:pt x="1432279" y="1467555"/>
                          <a:pt x="3090334" y="1439333"/>
                          <a:pt x="3090334" y="1439333"/>
                        </a:cubicBezTo>
                        <a:lnTo>
                          <a:pt x="3090334" y="1439333"/>
                        </a:lnTo>
                        <a:lnTo>
                          <a:pt x="3090334" y="1439333"/>
                        </a:lnTo>
                      </a:path>
                    </a:pathLst>
                  </a:custGeom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>
                    <a:off x="2356556" y="2511778"/>
                    <a:ext cx="3040944" cy="197555"/>
                  </a:xfrm>
                  <a:custGeom>
                    <a:avLst/>
                    <a:gdLst>
                      <a:gd name="connsiteX0" fmla="*/ 0 w 3090334"/>
                      <a:gd name="connsiteY0" fmla="*/ 0 h 1440356"/>
                      <a:gd name="connsiteX1" fmla="*/ 917223 w 3090334"/>
                      <a:gd name="connsiteY1" fmla="*/ 1227666 h 1440356"/>
                      <a:gd name="connsiteX2" fmla="*/ 3090334 w 3090334"/>
                      <a:gd name="connsiteY2" fmla="*/ 1439333 h 1440356"/>
                      <a:gd name="connsiteX3" fmla="*/ 3090334 w 3090334"/>
                      <a:gd name="connsiteY3" fmla="*/ 1439333 h 1440356"/>
                      <a:gd name="connsiteX4" fmla="*/ 3090334 w 3090334"/>
                      <a:gd name="connsiteY4" fmla="*/ 1439333 h 144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0334" h="1440356">
                        <a:moveTo>
                          <a:pt x="0" y="0"/>
                        </a:moveTo>
                        <a:cubicBezTo>
                          <a:pt x="201083" y="493888"/>
                          <a:pt x="402167" y="987777"/>
                          <a:pt x="917223" y="1227666"/>
                        </a:cubicBezTo>
                        <a:cubicBezTo>
                          <a:pt x="1432279" y="1467555"/>
                          <a:pt x="3090334" y="1439333"/>
                          <a:pt x="3090334" y="1439333"/>
                        </a:cubicBezTo>
                        <a:lnTo>
                          <a:pt x="3090334" y="1439333"/>
                        </a:lnTo>
                        <a:lnTo>
                          <a:pt x="3090334" y="1439333"/>
                        </a:ln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reeform 89"/>
                  <p:cNvSpPr/>
                  <p:nvPr/>
                </p:nvSpPr>
                <p:spPr>
                  <a:xfrm flipV="1">
                    <a:off x="2339623" y="2060221"/>
                    <a:ext cx="3090334" cy="448735"/>
                  </a:xfrm>
                  <a:custGeom>
                    <a:avLst/>
                    <a:gdLst>
                      <a:gd name="connsiteX0" fmla="*/ 0 w 3090334"/>
                      <a:gd name="connsiteY0" fmla="*/ 0 h 1440356"/>
                      <a:gd name="connsiteX1" fmla="*/ 917223 w 3090334"/>
                      <a:gd name="connsiteY1" fmla="*/ 1227666 h 1440356"/>
                      <a:gd name="connsiteX2" fmla="*/ 3090334 w 3090334"/>
                      <a:gd name="connsiteY2" fmla="*/ 1439333 h 1440356"/>
                      <a:gd name="connsiteX3" fmla="*/ 3090334 w 3090334"/>
                      <a:gd name="connsiteY3" fmla="*/ 1439333 h 1440356"/>
                      <a:gd name="connsiteX4" fmla="*/ 3090334 w 3090334"/>
                      <a:gd name="connsiteY4" fmla="*/ 1439333 h 144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0334" h="1440356">
                        <a:moveTo>
                          <a:pt x="0" y="0"/>
                        </a:moveTo>
                        <a:cubicBezTo>
                          <a:pt x="201083" y="493888"/>
                          <a:pt x="402167" y="987777"/>
                          <a:pt x="917223" y="1227666"/>
                        </a:cubicBezTo>
                        <a:cubicBezTo>
                          <a:pt x="1432279" y="1467555"/>
                          <a:pt x="3090334" y="1439333"/>
                          <a:pt x="3090334" y="1439333"/>
                        </a:cubicBezTo>
                        <a:lnTo>
                          <a:pt x="3090334" y="1439333"/>
                        </a:lnTo>
                        <a:lnTo>
                          <a:pt x="3090334" y="1439333"/>
                        </a:lnTo>
                      </a:path>
                    </a:pathLst>
                  </a:custGeom>
                  <a:ln w="38100"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reeform 97"/>
                  <p:cNvSpPr/>
                  <p:nvPr/>
                </p:nvSpPr>
                <p:spPr>
                  <a:xfrm>
                    <a:off x="5387622" y="2396067"/>
                    <a:ext cx="660402" cy="680155"/>
                  </a:xfrm>
                  <a:custGeom>
                    <a:avLst/>
                    <a:gdLst>
                      <a:gd name="connsiteX0" fmla="*/ 0 w 945444"/>
                      <a:gd name="connsiteY0" fmla="*/ 479778 h 479778"/>
                      <a:gd name="connsiteX1" fmla="*/ 550333 w 945444"/>
                      <a:gd name="connsiteY1" fmla="*/ 98778 h 479778"/>
                      <a:gd name="connsiteX2" fmla="*/ 945444 w 945444"/>
                      <a:gd name="connsiteY2" fmla="*/ 0 h 479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45444" h="479778">
                        <a:moveTo>
                          <a:pt x="0" y="479778"/>
                        </a:moveTo>
                        <a:cubicBezTo>
                          <a:pt x="196379" y="329259"/>
                          <a:pt x="392759" y="178741"/>
                          <a:pt x="550333" y="98778"/>
                        </a:cubicBezTo>
                        <a:cubicBezTo>
                          <a:pt x="707907" y="18815"/>
                          <a:pt x="945444" y="0"/>
                          <a:pt x="945444" y="0"/>
                        </a:cubicBezTo>
                      </a:path>
                    </a:pathLst>
                  </a:custGeom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>
                    <a:off x="5387622" y="2328333"/>
                    <a:ext cx="660402" cy="381000"/>
                  </a:xfrm>
                  <a:custGeom>
                    <a:avLst/>
                    <a:gdLst>
                      <a:gd name="connsiteX0" fmla="*/ 0 w 945444"/>
                      <a:gd name="connsiteY0" fmla="*/ 479778 h 479778"/>
                      <a:gd name="connsiteX1" fmla="*/ 550333 w 945444"/>
                      <a:gd name="connsiteY1" fmla="*/ 98778 h 479778"/>
                      <a:gd name="connsiteX2" fmla="*/ 945444 w 945444"/>
                      <a:gd name="connsiteY2" fmla="*/ 0 h 479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45444" h="479778">
                        <a:moveTo>
                          <a:pt x="0" y="479778"/>
                        </a:moveTo>
                        <a:cubicBezTo>
                          <a:pt x="196379" y="329259"/>
                          <a:pt x="392759" y="178741"/>
                          <a:pt x="550333" y="98778"/>
                        </a:cubicBezTo>
                        <a:cubicBezTo>
                          <a:pt x="707907" y="18815"/>
                          <a:pt x="945444" y="0"/>
                          <a:pt x="945444" y="0"/>
                        </a:cubicBezTo>
                      </a:path>
                    </a:pathLst>
                  </a:custGeom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reeform 99"/>
                  <p:cNvSpPr/>
                  <p:nvPr/>
                </p:nvSpPr>
                <p:spPr>
                  <a:xfrm flipH="1" flipV="1">
                    <a:off x="5401734" y="2063041"/>
                    <a:ext cx="2068687" cy="265291"/>
                  </a:xfrm>
                  <a:custGeom>
                    <a:avLst/>
                    <a:gdLst>
                      <a:gd name="connsiteX0" fmla="*/ 0 w 3090334"/>
                      <a:gd name="connsiteY0" fmla="*/ 0 h 1440356"/>
                      <a:gd name="connsiteX1" fmla="*/ 917223 w 3090334"/>
                      <a:gd name="connsiteY1" fmla="*/ 1227666 h 1440356"/>
                      <a:gd name="connsiteX2" fmla="*/ 3090334 w 3090334"/>
                      <a:gd name="connsiteY2" fmla="*/ 1439333 h 1440356"/>
                      <a:gd name="connsiteX3" fmla="*/ 3090334 w 3090334"/>
                      <a:gd name="connsiteY3" fmla="*/ 1439333 h 1440356"/>
                      <a:gd name="connsiteX4" fmla="*/ 3090334 w 3090334"/>
                      <a:gd name="connsiteY4" fmla="*/ 1439333 h 144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0334" h="1440356">
                        <a:moveTo>
                          <a:pt x="0" y="0"/>
                        </a:moveTo>
                        <a:cubicBezTo>
                          <a:pt x="201083" y="493888"/>
                          <a:pt x="402167" y="987777"/>
                          <a:pt x="917223" y="1227666"/>
                        </a:cubicBezTo>
                        <a:cubicBezTo>
                          <a:pt x="1432279" y="1467555"/>
                          <a:pt x="3090334" y="1439333"/>
                          <a:pt x="3090334" y="1439333"/>
                        </a:cubicBezTo>
                        <a:lnTo>
                          <a:pt x="3090334" y="1439333"/>
                        </a:lnTo>
                        <a:lnTo>
                          <a:pt x="3090334" y="1439333"/>
                        </a:lnTo>
                      </a:path>
                    </a:pathLst>
                  </a:custGeom>
                  <a:ln w="38100">
                    <a:solidFill>
                      <a:srgbClr val="3366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 flipV="1">
                    <a:off x="6031092" y="2396066"/>
                    <a:ext cx="1422397" cy="1"/>
                  </a:xfrm>
                  <a:prstGeom prst="line">
                    <a:avLst/>
                  </a:prstGeom>
                  <a:ln w="3810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Arrow Connector 106"/>
                  <p:cNvCxnSpPr/>
                  <p:nvPr/>
                </p:nvCxnSpPr>
                <p:spPr>
                  <a:xfrm>
                    <a:off x="4755444" y="3952134"/>
                    <a:ext cx="0" cy="1130688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Arrow Connector 109"/>
                  <p:cNvCxnSpPr/>
                  <p:nvPr/>
                </p:nvCxnSpPr>
                <p:spPr>
                  <a:xfrm>
                    <a:off x="5387622" y="4019868"/>
                    <a:ext cx="2111023" cy="0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3" name="Straight Arrow Connector 112"/>
                <p:cNvCxnSpPr/>
                <p:nvPr/>
              </p:nvCxnSpPr>
              <p:spPr>
                <a:xfrm>
                  <a:off x="5387622" y="3099824"/>
                  <a:ext cx="643470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5" name="Picture 114" descr="8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968" y="4159956"/>
                <a:ext cx="918633" cy="918632"/>
              </a:xfrm>
              <a:prstGeom prst="rect">
                <a:avLst/>
              </a:prstGeom>
            </p:spPr>
          </p:pic>
        </p:grpSp>
        <p:sp>
          <p:nvSpPr>
            <p:cNvPr id="122" name="TextBox 121"/>
            <p:cNvSpPr txBox="1"/>
            <p:nvPr/>
          </p:nvSpPr>
          <p:spPr>
            <a:xfrm rot="16200000">
              <a:off x="-99240" y="1265359"/>
              <a:ext cx="1907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Yüzeyel</a:t>
              </a:r>
              <a:r>
                <a:rPr lang="en-US" dirty="0" smtClean="0"/>
                <a:t> </a:t>
              </a:r>
              <a:r>
                <a:rPr lang="en-US" dirty="0" err="1" smtClean="0"/>
                <a:t>venöz</a:t>
              </a:r>
              <a:r>
                <a:rPr lang="en-US" dirty="0" smtClean="0"/>
                <a:t> </a:t>
              </a:r>
            </a:p>
            <a:p>
              <a:r>
                <a:rPr lang="en-US" dirty="0" err="1" smtClean="0"/>
                <a:t>basınç</a:t>
              </a:r>
              <a:r>
                <a:rPr lang="en-US" dirty="0" smtClean="0"/>
                <a:t> (mmHg)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28696" y="2655325"/>
              <a:ext cx="10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90 mmHg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904089" y="5772280"/>
              <a:ext cx="819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Zaman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426948" y="2015336"/>
              <a:ext cx="1434808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Derin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ven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tıkalı</a:t>
              </a:r>
              <a:endParaRPr lang="en-US" sz="16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42982" y="2717905"/>
              <a:ext cx="2022208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Derin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venöz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yetmezlik</a:t>
              </a:r>
              <a:endParaRPr lang="en-US" sz="16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883651" y="3130800"/>
              <a:ext cx="2200442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Yüzeyel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venöz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yetmezlik</a:t>
              </a:r>
              <a:endParaRPr lang="en-US" sz="16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65446" y="3936282"/>
              <a:ext cx="82678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Sağlıklı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599301" y="4749522"/>
              <a:ext cx="1262455" cy="584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Ambulatuvar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venöz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basınç</a:t>
              </a:r>
              <a:endParaRPr lang="en-US" sz="16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40111" y="3495848"/>
              <a:ext cx="1220799" cy="107721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Venöz </a:t>
              </a:r>
              <a:r>
                <a:rPr lang="en-US" sz="1600" dirty="0" err="1" smtClean="0"/>
                <a:t>dönüş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zamanı</a:t>
              </a:r>
              <a:endParaRPr lang="en-US" sz="1600" dirty="0" smtClean="0"/>
            </a:p>
            <a:p>
              <a:r>
                <a:rPr lang="en-US" sz="1600" dirty="0" smtClean="0"/>
                <a:t>20-30 </a:t>
              </a:r>
              <a:r>
                <a:rPr lang="en-US" sz="1600" dirty="0" err="1" smtClean="0"/>
                <a:t>sn</a:t>
              </a:r>
              <a:endParaRPr lang="en-US" sz="16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096210" y="3597230"/>
              <a:ext cx="530915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VDZ</a:t>
              </a:r>
              <a:endParaRPr lang="en-US" sz="16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0837" y="4370199"/>
              <a:ext cx="10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mmHg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986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9"/>
            <a:ext cx="8229600" cy="854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Tanımlar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7061"/>
            <a:ext cx="8475134" cy="5646383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altLang="zh-TW" sz="2400" b="1" dirty="0" err="1" smtClean="0">
                <a:solidFill>
                  <a:srgbClr val="FF0000"/>
                </a:solidFill>
              </a:rPr>
              <a:t>Sürekli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Sustained) Kompresyon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400" dirty="0" smtClean="0"/>
              <a:t>En </a:t>
            </a:r>
            <a:r>
              <a:rPr lang="en-US" altLang="zh-TW" sz="2400" dirty="0" err="1" smtClean="0"/>
              <a:t>az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bir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hafta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süreyle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aralıksız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uygulayan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herhangi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bir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yöntem</a:t>
            </a:r>
            <a:r>
              <a:rPr lang="en-US" altLang="zh-TW" sz="2400" dirty="0" smtClean="0"/>
              <a:t> </a:t>
            </a:r>
            <a:endParaRPr lang="en-US" altLang="zh-TW" sz="2400" dirty="0" smtClean="0"/>
          </a:p>
          <a:p>
            <a:pPr marL="0" indent="0">
              <a:buNone/>
              <a:defRPr/>
            </a:pPr>
            <a:endParaRPr lang="en-US" altLang="zh-TW" sz="2400" b="1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zh-TW" sz="2400" b="1" dirty="0" smtClean="0">
                <a:solidFill>
                  <a:srgbClr val="FF0000"/>
                </a:solidFill>
              </a:rPr>
              <a:t>Çok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tabakalı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(Multi</a:t>
            </a:r>
            <a:r>
              <a:rPr lang="en-US" altLang="zh-TW" sz="2400" b="1" dirty="0">
                <a:solidFill>
                  <a:srgbClr val="FF0000"/>
                </a:solidFill>
              </a:rPr>
              <a:t>-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layered elastic)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Elastik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Kompresyon </a:t>
            </a:r>
          </a:p>
          <a:p>
            <a:pPr marL="0" indent="0">
              <a:buNone/>
              <a:defRPr/>
            </a:pPr>
            <a:r>
              <a:rPr lang="en-US" altLang="zh-TW" sz="2400" dirty="0" err="1" smtClean="0"/>
              <a:t>Çok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tabakalı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yüksek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sağlayan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bandajlama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yöntemleri</a:t>
            </a:r>
            <a:r>
              <a:rPr lang="en-US" altLang="zh-TW" sz="2400" dirty="0" smtClean="0"/>
              <a:t>. </a:t>
            </a:r>
            <a:r>
              <a:rPr lang="en-US" altLang="zh-TW" sz="2400" dirty="0" err="1" smtClean="0"/>
              <a:t>Sürekli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dereceli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sağlar</a:t>
            </a:r>
            <a:r>
              <a:rPr lang="en-US" altLang="zh-TW" sz="2400" dirty="0" smtClean="0"/>
              <a:t>. </a:t>
            </a:r>
            <a:endParaRPr lang="en-US" altLang="zh-TW" sz="2400" dirty="0" smtClean="0"/>
          </a:p>
          <a:p>
            <a:pPr marL="0" indent="0">
              <a:buNone/>
              <a:defRPr/>
            </a:pPr>
            <a:r>
              <a:rPr lang="en-US" altLang="zh-TW" sz="2400" i="1" dirty="0" smtClean="0"/>
              <a:t>Long </a:t>
            </a:r>
            <a:r>
              <a:rPr lang="en-US" altLang="zh-TW" sz="2400" i="1" dirty="0" err="1" smtClean="0"/>
              <a:t>strech</a:t>
            </a:r>
            <a:r>
              <a:rPr lang="en-US" altLang="zh-TW" sz="2400" i="1" dirty="0" smtClean="0"/>
              <a:t>: %140 a </a:t>
            </a:r>
            <a:r>
              <a:rPr lang="en-US" altLang="zh-TW" sz="2400" i="1" dirty="0" err="1" smtClean="0"/>
              <a:t>kadar</a:t>
            </a:r>
            <a:endParaRPr lang="en-US" altLang="zh-TW" sz="2400" i="1" dirty="0" smtClean="0"/>
          </a:p>
          <a:p>
            <a:pPr marL="0" indent="0">
              <a:buNone/>
              <a:defRPr/>
            </a:pPr>
            <a:endParaRPr lang="en-US" altLang="zh-TW" sz="2400" b="1" dirty="0"/>
          </a:p>
          <a:p>
            <a:pPr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Çok </a:t>
            </a:r>
            <a:r>
              <a:rPr lang="en-US" altLang="zh-TW" sz="2400" b="1" dirty="0" err="1">
                <a:solidFill>
                  <a:srgbClr val="FF0000"/>
                </a:solidFill>
              </a:rPr>
              <a:t>tabakalı</a:t>
            </a:r>
            <a:r>
              <a:rPr lang="en-US" altLang="zh-TW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elastik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olmayan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(</a:t>
            </a:r>
            <a:r>
              <a:rPr lang="en-US" altLang="zh-TW" sz="2400" b="1" dirty="0">
                <a:solidFill>
                  <a:srgbClr val="FF0000"/>
                </a:solidFill>
              </a:rPr>
              <a:t>Multi-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layered inelastic) Kompresyon 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400" dirty="0" err="1" smtClean="0"/>
              <a:t>Çok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tabakalı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elastik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olmayan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bandajlama</a:t>
            </a:r>
            <a:r>
              <a:rPr lang="en-US" altLang="zh-TW" sz="2400" dirty="0"/>
              <a:t> </a:t>
            </a:r>
            <a:endParaRPr lang="en-US" altLang="zh-TW" sz="2400" dirty="0" smtClean="0"/>
          </a:p>
          <a:p>
            <a:pPr marL="0" indent="0">
              <a:buNone/>
              <a:defRPr/>
            </a:pPr>
            <a:r>
              <a:rPr lang="en-US" altLang="zh-TW" sz="2400" i="1" dirty="0"/>
              <a:t>S</a:t>
            </a:r>
            <a:r>
              <a:rPr lang="en-US" altLang="zh-TW" sz="2400" i="1" dirty="0" smtClean="0"/>
              <a:t>hort </a:t>
            </a:r>
            <a:r>
              <a:rPr lang="en-US" altLang="zh-TW" sz="2400" i="1" dirty="0" err="1" smtClean="0"/>
              <a:t>strech</a:t>
            </a:r>
            <a:r>
              <a:rPr lang="en-US" altLang="zh-TW" sz="2400" i="1" dirty="0" smtClean="0"/>
              <a:t>: %70 e </a:t>
            </a:r>
            <a:r>
              <a:rPr lang="en-US" altLang="zh-TW" sz="2400" i="1" dirty="0" err="1" smtClean="0"/>
              <a:t>kadar</a:t>
            </a:r>
            <a:endParaRPr lang="en-US" altLang="zh-TW" sz="2400" i="1" dirty="0" smtClean="0"/>
          </a:p>
          <a:p>
            <a:pPr>
              <a:buFontTx/>
              <a:buChar char="•"/>
              <a:defRPr/>
            </a:pPr>
            <a:endParaRPr lang="en-US" altLang="zh-TW" sz="2400" b="1" u="sng" dirty="0" smtClean="0"/>
          </a:p>
          <a:p>
            <a:pPr>
              <a:defRPr/>
            </a:pPr>
            <a:endParaRPr lang="en-US" altLang="zh-TW" sz="2400" dirty="0">
              <a:latin typeface="Times New Roman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4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645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Char char="•"/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Azaltılmış (Reduced) Kompresyon </a:t>
            </a:r>
          </a:p>
          <a:p>
            <a:pPr marL="0" indent="0">
              <a:buNone/>
              <a:defRPr/>
            </a:pPr>
            <a:r>
              <a:rPr lang="en-US" altLang="zh-TW" sz="2400" dirty="0"/>
              <a:t>1 </a:t>
            </a:r>
            <a:r>
              <a:rPr lang="en-US" altLang="zh-TW" sz="2400" dirty="0" err="1" smtClean="0"/>
              <a:t>veya</a:t>
            </a:r>
            <a:r>
              <a:rPr lang="en-US" altLang="zh-TW" sz="2400" dirty="0" smtClean="0"/>
              <a:t> 2 </a:t>
            </a:r>
            <a:r>
              <a:rPr lang="en-US" altLang="zh-TW" sz="2400" dirty="0" err="1"/>
              <a:t>tabakalı</a:t>
            </a:r>
            <a:r>
              <a:rPr lang="en-US" altLang="zh-TW" sz="2400" dirty="0"/>
              <a:t> </a:t>
            </a:r>
            <a:r>
              <a:rPr lang="en-US" altLang="zh-TW" sz="2400" dirty="0" err="1"/>
              <a:t>bandajlama</a:t>
            </a:r>
            <a:r>
              <a:rPr lang="en-US" altLang="zh-TW" sz="2400" dirty="0"/>
              <a:t> </a:t>
            </a:r>
            <a:r>
              <a:rPr lang="en-US" altLang="zh-TW" sz="2400" dirty="0" err="1"/>
              <a:t>ile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sağlanan</a:t>
            </a:r>
            <a:r>
              <a:rPr lang="en-US" altLang="zh-TW" sz="2400" dirty="0"/>
              <a:t> 15-25 mmHg </a:t>
            </a:r>
            <a:r>
              <a:rPr lang="en-US" altLang="zh-TW" sz="2400" dirty="0" err="1"/>
              <a:t>basınçlı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kompresyon</a:t>
            </a:r>
            <a:r>
              <a:rPr lang="en-US" altLang="zh-TW" sz="2400" dirty="0"/>
              <a:t>. Kompresyon </a:t>
            </a:r>
            <a:r>
              <a:rPr lang="en-US" altLang="zh-TW" sz="2400" dirty="0" err="1"/>
              <a:t>çoraplarından</a:t>
            </a:r>
            <a:r>
              <a:rPr lang="en-US" altLang="zh-TW" sz="2400" dirty="0"/>
              <a:t> da </a:t>
            </a:r>
            <a:r>
              <a:rPr lang="en-US" altLang="zh-TW" sz="2400" dirty="0" err="1" smtClean="0"/>
              <a:t>faydalanılabilinir</a:t>
            </a:r>
            <a:r>
              <a:rPr lang="en-US" altLang="zh-TW" sz="2400" dirty="0" smtClean="0"/>
              <a:t>.</a:t>
            </a:r>
            <a:endParaRPr lang="en-US" altLang="zh-TW" sz="2400" dirty="0"/>
          </a:p>
          <a:p>
            <a:pPr marL="0" indent="0">
              <a:buNone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zh-TW" sz="2400" b="1" dirty="0">
                <a:solidFill>
                  <a:srgbClr val="FF0000"/>
                </a:solidFill>
              </a:rPr>
              <a:t>Kompresyon </a:t>
            </a:r>
            <a:r>
              <a:rPr lang="en-US" altLang="zh-TW" sz="2400" b="1" dirty="0" err="1">
                <a:solidFill>
                  <a:srgbClr val="FF0000"/>
                </a:solidFill>
              </a:rPr>
              <a:t>çorapları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TW" sz="2400" dirty="0"/>
              <a:t>İdeal </a:t>
            </a:r>
            <a:r>
              <a:rPr lang="en-US" altLang="zh-TW" sz="2400" dirty="0" err="1"/>
              <a:t>olarak</a:t>
            </a:r>
            <a:r>
              <a:rPr lang="en-US" altLang="zh-TW" sz="2400" dirty="0"/>
              <a:t> 35-45 mmHg, </a:t>
            </a:r>
            <a:r>
              <a:rPr lang="en-US" altLang="zh-TW" sz="2400" dirty="0" err="1"/>
              <a:t>tolere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edilemezse</a:t>
            </a:r>
            <a:r>
              <a:rPr lang="en-US" altLang="zh-TW" sz="2400" dirty="0"/>
              <a:t> 25-35 </a:t>
            </a:r>
            <a:r>
              <a:rPr lang="en-US" altLang="zh-TW" sz="2400" dirty="0" smtClean="0"/>
              <a:t>mmHg </a:t>
            </a:r>
            <a:r>
              <a:rPr lang="en-US" altLang="zh-TW" sz="2400" dirty="0" err="1" smtClean="0"/>
              <a:t>basınç</a:t>
            </a:r>
            <a:r>
              <a:rPr lang="en-US" altLang="zh-TW" sz="2400" dirty="0" smtClean="0"/>
              <a:t> </a:t>
            </a:r>
            <a:r>
              <a:rPr lang="en-US" altLang="zh-TW" sz="2400" dirty="0" err="1"/>
              <a:t>sağlanması</a:t>
            </a:r>
            <a:r>
              <a:rPr lang="en-US" altLang="zh-TW" sz="2400" dirty="0"/>
              <a:t>, </a:t>
            </a:r>
            <a:endParaRPr lang="en-US" altLang="zh-TW" sz="2400" dirty="0" smtClean="0"/>
          </a:p>
          <a:p>
            <a:pPr marL="0" indent="0">
              <a:buNone/>
              <a:defRPr/>
            </a:pPr>
            <a:endParaRPr lang="en-US" altLang="zh-TW" sz="2400" dirty="0"/>
          </a:p>
          <a:p>
            <a:pPr>
              <a:buFontTx/>
              <a:buChar char="•"/>
              <a:defRPr/>
            </a:pPr>
            <a:r>
              <a:rPr lang="en-US" altLang="zh-TW" sz="2400" b="1" dirty="0" err="1">
                <a:solidFill>
                  <a:srgbClr val="FF0000"/>
                </a:solidFill>
              </a:rPr>
              <a:t>Aralıklı</a:t>
            </a:r>
            <a:r>
              <a:rPr lang="en-US" altLang="zh-TW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 err="1">
                <a:solidFill>
                  <a:srgbClr val="FF0000"/>
                </a:solidFill>
              </a:rPr>
              <a:t>Pnomotik</a:t>
            </a:r>
            <a:r>
              <a:rPr lang="en-US" altLang="zh-TW" sz="2400" b="1" dirty="0">
                <a:solidFill>
                  <a:srgbClr val="FF0000"/>
                </a:solidFill>
              </a:rPr>
              <a:t> Kompresyon (Intermittent pneumatic compression)</a:t>
            </a:r>
          </a:p>
          <a:p>
            <a:pPr marL="0" indent="0">
              <a:buNone/>
              <a:defRPr/>
            </a:pPr>
            <a:r>
              <a:rPr lang="en-US" altLang="zh-TW" sz="2400" dirty="0" err="1"/>
              <a:t>Bacağa</a:t>
            </a:r>
            <a:r>
              <a:rPr lang="en-US" altLang="zh-TW" sz="2400" dirty="0"/>
              <a:t> </a:t>
            </a:r>
            <a:r>
              <a:rPr lang="en-US" altLang="zh-TW" sz="2400" dirty="0" err="1"/>
              <a:t>uygulanan</a:t>
            </a:r>
            <a:r>
              <a:rPr lang="en-US" altLang="zh-TW" sz="2400" dirty="0"/>
              <a:t> </a:t>
            </a:r>
            <a:r>
              <a:rPr lang="en-US" altLang="zh-TW" sz="2400" dirty="0" err="1"/>
              <a:t>cihazlar</a:t>
            </a:r>
            <a:r>
              <a:rPr lang="en-US" altLang="zh-TW" sz="2400" dirty="0"/>
              <a:t> </a:t>
            </a:r>
            <a:r>
              <a:rPr lang="en-US" altLang="zh-TW" sz="2400" dirty="0" err="1"/>
              <a:t>yardımı</a:t>
            </a:r>
            <a:r>
              <a:rPr lang="en-US" altLang="zh-TW" sz="2400" dirty="0"/>
              <a:t> </a:t>
            </a:r>
            <a:r>
              <a:rPr lang="en-US" altLang="zh-TW" sz="2400" dirty="0" err="1"/>
              <a:t>ile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kısa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sürelerde</a:t>
            </a:r>
            <a:r>
              <a:rPr lang="en-US" altLang="zh-TW" sz="2400" dirty="0"/>
              <a:t> </a:t>
            </a:r>
            <a:r>
              <a:rPr lang="en-US" altLang="zh-TW" sz="2400" dirty="0" err="1"/>
              <a:t>maksimum</a:t>
            </a:r>
            <a:r>
              <a:rPr lang="en-US" altLang="zh-TW" sz="2400" dirty="0"/>
              <a:t> 100 mmHg </a:t>
            </a:r>
            <a:r>
              <a:rPr lang="en-US" altLang="zh-TW" sz="2400" dirty="0" err="1"/>
              <a:t>basınç</a:t>
            </a:r>
            <a:r>
              <a:rPr lang="en-US" altLang="zh-TW" sz="2400" dirty="0"/>
              <a:t> </a:t>
            </a:r>
            <a:r>
              <a:rPr lang="en-US" altLang="zh-TW" sz="2400" dirty="0" err="1" smtClean="0"/>
              <a:t>sağlanması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Kompresyon </a:t>
            </a:r>
            <a:r>
              <a:rPr lang="en-US" sz="3200" b="1" dirty="0" err="1" smtClean="0">
                <a:solidFill>
                  <a:srgbClr val="FF0000"/>
                </a:solidFill>
              </a:rPr>
              <a:t>Tedavisinde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Seçenekler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727"/>
            <a:ext cx="8229600" cy="4940829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Çok </a:t>
            </a:r>
            <a:r>
              <a:rPr lang="en-US" altLang="zh-TW" sz="2400" dirty="0" err="1" smtClean="0"/>
              <a:t>tabakalı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elastik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uygulamaları</a:t>
            </a:r>
            <a:endParaRPr lang="en-US" altLang="zh-TW" sz="2400" dirty="0" smtClean="0"/>
          </a:p>
          <a:p>
            <a:r>
              <a:rPr lang="en-US" altLang="zh-TW" sz="2400" dirty="0" err="1" smtClean="0"/>
              <a:t>Elastik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çorapları</a:t>
            </a:r>
            <a:endParaRPr lang="en-US" altLang="zh-TW" sz="2400" dirty="0" smtClean="0"/>
          </a:p>
          <a:p>
            <a:r>
              <a:rPr lang="en-US" altLang="zh-TW" sz="2400" dirty="0" err="1" smtClean="0"/>
              <a:t>Pnömotik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cihazları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Çok </a:t>
            </a:r>
            <a:r>
              <a:rPr lang="en-US" altLang="zh-TW" sz="2400" dirty="0" err="1" smtClean="0"/>
              <a:t>tabakalı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bandaj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sistemleri</a:t>
            </a:r>
            <a:r>
              <a:rPr lang="en-US" altLang="zh-TW" sz="2400" dirty="0" smtClean="0"/>
              <a:t> 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tabakalı</a:t>
            </a:r>
            <a:r>
              <a:rPr lang="en-US" sz="2400" dirty="0"/>
              <a:t> (multilayer) </a:t>
            </a:r>
            <a:r>
              <a:rPr lang="en-US" sz="2400" dirty="0" err="1"/>
              <a:t>kompresyon</a:t>
            </a:r>
            <a:r>
              <a:rPr lang="en-US" sz="2400" dirty="0"/>
              <a:t> </a:t>
            </a:r>
            <a:r>
              <a:rPr lang="en-US" sz="2400" dirty="0" err="1"/>
              <a:t>bandajları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tabakalı</a:t>
            </a:r>
            <a:r>
              <a:rPr lang="en-US" sz="2400" dirty="0"/>
              <a:t> (single layer) </a:t>
            </a:r>
            <a:r>
              <a:rPr lang="en-US" sz="2400" dirty="0" err="1"/>
              <a:t>tedaviye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etkindir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 smtClean="0"/>
              <a:t>Literatürde</a:t>
            </a:r>
            <a:r>
              <a:rPr lang="en-US" sz="2400" dirty="0" smtClean="0"/>
              <a:t> </a:t>
            </a:r>
            <a:r>
              <a:rPr lang="en-US" sz="2400" dirty="0" err="1" smtClean="0"/>
              <a:t>genel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, </a:t>
            </a:r>
            <a:r>
              <a:rPr lang="en-US" sz="2400" dirty="0" err="1"/>
              <a:t>e</a:t>
            </a:r>
            <a:r>
              <a:rPr lang="en-US" sz="2400" dirty="0" err="1" smtClean="0"/>
              <a:t>lastik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komponenti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kompresyon</a:t>
            </a:r>
            <a:r>
              <a:rPr lang="en-US" sz="2400" dirty="0" smtClean="0"/>
              <a:t> </a:t>
            </a:r>
            <a:r>
              <a:rPr lang="en-US" sz="2400" dirty="0" err="1" smtClean="0"/>
              <a:t>uygulamalarının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ülser</a:t>
            </a:r>
            <a:r>
              <a:rPr lang="en-US" sz="2400" dirty="0" smtClean="0"/>
              <a:t> </a:t>
            </a:r>
            <a:r>
              <a:rPr lang="en-US" sz="2400" dirty="0" err="1"/>
              <a:t>iyileşmesi</a:t>
            </a:r>
            <a:r>
              <a:rPr lang="en-US" sz="2400" dirty="0"/>
              <a:t>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etkili</a:t>
            </a:r>
            <a:r>
              <a:rPr lang="en-US" sz="2400" dirty="0" smtClean="0"/>
              <a:t> </a:t>
            </a:r>
            <a:r>
              <a:rPr lang="en-US" sz="2400" dirty="0" err="1" smtClean="0"/>
              <a:t>olduğu</a:t>
            </a:r>
            <a:r>
              <a:rPr lang="en-US" sz="2400" dirty="0" smtClean="0"/>
              <a:t> </a:t>
            </a:r>
            <a:r>
              <a:rPr lang="en-US" sz="2400" dirty="0" err="1" smtClean="0"/>
              <a:t>belirtilmektedir</a:t>
            </a:r>
            <a:r>
              <a:rPr lang="en-US" sz="2400" dirty="0" smtClean="0"/>
              <a:t>.</a:t>
            </a:r>
            <a:endParaRPr lang="en-US" altLang="zh-TW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Dört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tabakalı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kompresyon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sargıları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89" y="116364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40 mm Hg </a:t>
            </a:r>
            <a:r>
              <a:rPr lang="en-US" sz="2400" dirty="0" err="1" smtClean="0"/>
              <a:t>ya</a:t>
            </a:r>
            <a:r>
              <a:rPr lang="en-US" sz="2400" dirty="0" smtClean="0"/>
              <a:t> </a:t>
            </a:r>
            <a:r>
              <a:rPr lang="en-US" sz="2400" dirty="0" err="1" smtClean="0"/>
              <a:t>kadar</a:t>
            </a:r>
            <a:r>
              <a:rPr lang="en-US" sz="2400" dirty="0" smtClean="0"/>
              <a:t>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sağlayabilirler</a:t>
            </a:r>
            <a:r>
              <a:rPr lang="en-US" sz="2400" dirty="0" smtClean="0"/>
              <a:t>. </a:t>
            </a:r>
          </a:p>
          <a:p>
            <a:r>
              <a:rPr lang="en-US" altLang="zh-TW" sz="2400" dirty="0" smtClean="0"/>
              <a:t>1. </a:t>
            </a:r>
            <a:r>
              <a:rPr lang="en-US" altLang="zh-TW" sz="2400" dirty="0" err="1" smtClean="0"/>
              <a:t>Pamuk</a:t>
            </a:r>
            <a:r>
              <a:rPr lang="en-US" altLang="zh-TW" sz="2400" dirty="0" smtClean="0"/>
              <a:t> </a:t>
            </a:r>
            <a:r>
              <a:rPr lang="en-US" altLang="zh-TW" sz="2400" dirty="0" err="1"/>
              <a:t>s</a:t>
            </a:r>
            <a:r>
              <a:rPr lang="en-US" altLang="zh-TW" sz="2400" dirty="0" err="1" smtClean="0"/>
              <a:t>argı</a:t>
            </a:r>
            <a:endParaRPr lang="en-US" altLang="zh-TW" sz="2400" dirty="0" smtClean="0"/>
          </a:p>
          <a:p>
            <a:r>
              <a:rPr lang="en-US" altLang="zh-TW" sz="2400" dirty="0" smtClean="0"/>
              <a:t>2. </a:t>
            </a:r>
            <a:r>
              <a:rPr lang="en-US" altLang="zh-TW" sz="2400" dirty="0" err="1" smtClean="0"/>
              <a:t>Sargı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bezi</a:t>
            </a:r>
            <a:endParaRPr lang="en-US" altLang="zh-TW" sz="2400" dirty="0" smtClean="0"/>
          </a:p>
          <a:p>
            <a:r>
              <a:rPr lang="en-US" altLang="zh-TW" sz="2400" dirty="0" smtClean="0"/>
              <a:t>3. </a:t>
            </a:r>
            <a:r>
              <a:rPr lang="en-US" altLang="zh-TW" sz="2400" dirty="0" err="1" smtClean="0"/>
              <a:t>Elastik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bandaj</a:t>
            </a:r>
            <a:r>
              <a:rPr lang="en-US" altLang="zh-TW" sz="2400" dirty="0" smtClean="0"/>
              <a:t>. </a:t>
            </a:r>
            <a:r>
              <a:rPr lang="en-US" altLang="zh-TW" sz="2400" dirty="0" err="1" smtClean="0"/>
              <a:t>Balıksırtı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şeklinde</a:t>
            </a:r>
            <a:endParaRPr lang="en-US" altLang="zh-TW" sz="2400" dirty="0" smtClean="0"/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Yapışkan</a:t>
            </a:r>
            <a:r>
              <a:rPr lang="en-US" sz="2400" dirty="0" smtClean="0"/>
              <a:t> </a:t>
            </a:r>
            <a:r>
              <a:rPr lang="en-US" sz="2400" dirty="0" err="1" smtClean="0"/>
              <a:t>bandaj</a:t>
            </a:r>
            <a:r>
              <a:rPr lang="en-US" sz="2400" dirty="0" smtClean="0"/>
              <a:t>. Spiral </a:t>
            </a:r>
            <a:r>
              <a:rPr lang="en-US" sz="2400" dirty="0" err="1" smtClean="0"/>
              <a:t>şekilde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5637c8b6bbaef_lar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3122" b="7258"/>
          <a:stretch/>
        </p:blipFill>
        <p:spPr>
          <a:xfrm>
            <a:off x="5722784" y="1163640"/>
            <a:ext cx="3147461" cy="213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ultiLayer305x305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5" r="16589"/>
          <a:stretch/>
        </p:blipFill>
        <p:spPr>
          <a:xfrm>
            <a:off x="6097851" y="3911119"/>
            <a:ext cx="2060223" cy="2810356"/>
          </a:xfrm>
          <a:prstGeom prst="rect">
            <a:avLst/>
          </a:prstGeom>
        </p:spPr>
      </p:pic>
      <p:pic>
        <p:nvPicPr>
          <p:cNvPr id="7" name="Picture 6" descr="profore-lite-compression-bandage-dressing-system-smith-nephew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22" y="4101952"/>
            <a:ext cx="3017438" cy="218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İki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</a:rPr>
              <a:t>abakalı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</a:rPr>
              <a:t>ompresyon </a:t>
            </a:r>
            <a:r>
              <a:rPr lang="en-US" sz="3200" b="1" dirty="0" err="1" smtClean="0">
                <a:solidFill>
                  <a:srgbClr val="FF0000"/>
                </a:solidFill>
              </a:rPr>
              <a:t>Uygulamaları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1197508"/>
            <a:ext cx="8235245" cy="2033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 smtClean="0"/>
              <a:t>Kompresyon </a:t>
            </a:r>
            <a:r>
              <a:rPr lang="en-US" altLang="zh-TW" sz="2400" dirty="0" err="1" smtClean="0"/>
              <a:t>tedavisine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ihtiyacı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olan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ancak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yüksek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basınçları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tolere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edemeyen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hastalar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için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uygundur</a:t>
            </a:r>
            <a:r>
              <a:rPr lang="en-US" altLang="zh-TW" sz="2400" dirty="0" smtClean="0"/>
              <a:t>. </a:t>
            </a:r>
            <a:endParaRPr lang="en-US" altLang="zh-TW" sz="2400" dirty="0" smtClean="0"/>
          </a:p>
          <a:p>
            <a:pPr>
              <a:lnSpc>
                <a:spcPct val="110000"/>
              </a:lnSpc>
            </a:pPr>
            <a:r>
              <a:rPr lang="en-US" altLang="zh-TW" sz="2400" dirty="0" smtClean="0"/>
              <a:t>15</a:t>
            </a:r>
            <a:r>
              <a:rPr lang="en-US" altLang="zh-TW" sz="2400" dirty="0"/>
              <a:t>-25 mm Hg </a:t>
            </a:r>
            <a:r>
              <a:rPr lang="en-US" altLang="zh-TW" sz="2400" dirty="0" err="1"/>
              <a:t>basınç</a:t>
            </a:r>
            <a:r>
              <a:rPr lang="en-US" altLang="zh-TW" sz="2400" dirty="0"/>
              <a:t> </a:t>
            </a:r>
            <a:r>
              <a:rPr lang="en-US" altLang="zh-TW" sz="2400" dirty="0" err="1"/>
              <a:t>sağlar</a:t>
            </a:r>
            <a:r>
              <a:rPr lang="en-US" altLang="zh-TW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129332161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/>
          <a:stretch/>
        </p:blipFill>
        <p:spPr>
          <a:xfrm>
            <a:off x="5108224" y="3194453"/>
            <a:ext cx="2896166" cy="3126346"/>
          </a:xfrm>
          <a:prstGeom prst="rect">
            <a:avLst/>
          </a:prstGeom>
        </p:spPr>
      </p:pic>
      <p:pic>
        <p:nvPicPr>
          <p:cNvPr id="5" name="Picture 4" descr="product_ulcercare_ucsockfreistlarge_low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r="10426"/>
          <a:stretch/>
        </p:blipFill>
        <p:spPr>
          <a:xfrm>
            <a:off x="1792111" y="3146286"/>
            <a:ext cx="2765778" cy="32874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42B6E-C02D-E04B-9785-F26D8F39FF60}" type="slidenum">
              <a:rPr lang="tr-TR" sz="1400"/>
              <a:pPr eaLnBrk="1" hangingPunct="1"/>
              <a:t>17</a:t>
            </a:fld>
            <a:endParaRPr lang="tr-TR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338"/>
            <a:ext cx="6782858" cy="836613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</a:rPr>
              <a:t>Elastik Kompresyon </a:t>
            </a:r>
            <a:r>
              <a:rPr lang="tr-TR" sz="3200" b="1" dirty="0" smtClean="0">
                <a:solidFill>
                  <a:srgbClr val="FF0000"/>
                </a:solidFill>
              </a:rPr>
              <a:t>Çorapları (1)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38742"/>
            <a:ext cx="5433483" cy="5114925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Antiembolik</a:t>
            </a:r>
            <a:r>
              <a:rPr lang="tr-TR" sz="2400" dirty="0" smtClean="0"/>
              <a:t> çoraplar</a:t>
            </a:r>
          </a:p>
          <a:p>
            <a:r>
              <a:rPr lang="tr-TR" sz="2400" dirty="0" smtClean="0"/>
              <a:t>Daha çok iyileşmiş ülserlerde </a:t>
            </a:r>
            <a:r>
              <a:rPr lang="tr-TR" sz="2400" dirty="0" err="1" smtClean="0"/>
              <a:t>nüksü</a:t>
            </a:r>
            <a:r>
              <a:rPr lang="tr-TR" sz="2400" dirty="0" smtClean="0"/>
              <a:t> önlemek için </a:t>
            </a:r>
            <a:endParaRPr lang="tr-TR" sz="2400" dirty="0"/>
          </a:p>
          <a:p>
            <a:pPr eaLnBrk="1" hangingPunct="1"/>
            <a:r>
              <a:rPr lang="tr-TR" sz="2400" dirty="0"/>
              <a:t>Hastaya </a:t>
            </a:r>
            <a:r>
              <a:rPr lang="tr-TR" sz="2400" dirty="0" smtClean="0"/>
              <a:t>uygunluğu</a:t>
            </a:r>
          </a:p>
          <a:p>
            <a:pPr eaLnBrk="1" hangingPunct="1"/>
            <a:r>
              <a:rPr lang="tr-TR" sz="2400" dirty="0" err="1" smtClean="0"/>
              <a:t>Dizaltı</a:t>
            </a:r>
            <a:r>
              <a:rPr lang="tr-TR" sz="2400" dirty="0"/>
              <a:t>, </a:t>
            </a:r>
            <a:r>
              <a:rPr lang="tr-TR" sz="2400" dirty="0" err="1"/>
              <a:t>Dizüsütü</a:t>
            </a:r>
            <a:r>
              <a:rPr lang="tr-TR" sz="2400" dirty="0"/>
              <a:t> (kasık), </a:t>
            </a:r>
            <a:r>
              <a:rPr lang="tr-TR" sz="2400" dirty="0" smtClean="0"/>
              <a:t>Külotlu</a:t>
            </a:r>
            <a:endParaRPr lang="tr-TR" sz="2400" dirty="0"/>
          </a:p>
          <a:p>
            <a:r>
              <a:rPr lang="tr-TR" sz="2400" dirty="0"/>
              <a:t>Ayak bileği </a:t>
            </a:r>
            <a:r>
              <a:rPr lang="tr-TR" sz="2400" dirty="0" smtClean="0"/>
              <a:t>basıncı</a:t>
            </a:r>
          </a:p>
          <a:p>
            <a:pPr marL="0" indent="0">
              <a:buNone/>
            </a:pPr>
            <a:r>
              <a:rPr lang="tr-TR" sz="2400" dirty="0"/>
              <a:t>	</a:t>
            </a:r>
            <a:r>
              <a:rPr lang="tr-TR" sz="2400" dirty="0" smtClean="0"/>
              <a:t> </a:t>
            </a:r>
            <a:r>
              <a:rPr lang="tr-TR" sz="2400" dirty="0"/>
              <a:t>Hafif-Orta-Yüksek </a:t>
            </a:r>
            <a:r>
              <a:rPr lang="tr-TR" sz="2400" dirty="0" smtClean="0"/>
              <a:t>Basınçlı</a:t>
            </a:r>
            <a:endParaRPr lang="tr-TR" sz="2400" dirty="0"/>
          </a:p>
          <a:p>
            <a:pPr eaLnBrk="1" hangingPunct="1"/>
            <a:r>
              <a:rPr lang="tr-TR" sz="2400" dirty="0" smtClean="0"/>
              <a:t>Hasta </a:t>
            </a:r>
            <a:r>
              <a:rPr lang="tr-TR" sz="2400" dirty="0"/>
              <a:t>uyumu</a:t>
            </a:r>
          </a:p>
          <a:p>
            <a:pPr eaLnBrk="1" hangingPunct="1"/>
            <a:r>
              <a:rPr lang="tr-TR" sz="2400" dirty="0"/>
              <a:t>Deri - cilt problemleri</a:t>
            </a:r>
          </a:p>
          <a:p>
            <a:pPr eaLnBrk="1" hangingPunct="1"/>
            <a:r>
              <a:rPr lang="tr-TR" sz="2400" dirty="0"/>
              <a:t>Hasta </a:t>
            </a:r>
            <a:r>
              <a:rPr lang="tr-TR" sz="2400" dirty="0" smtClean="0"/>
              <a:t>konforu</a:t>
            </a:r>
            <a:endParaRPr lang="tr-TR" sz="24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388" y="6237288"/>
            <a:ext cx="8713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tr-TR" sz="1000" i="1"/>
              <a:t>William H. Geerts, David Bergqvist, Graham F. Pineo, John A. Heit, Charles M. Samama, Michael R. Lassen and Clifford W. Colwell. Prevention of Venous thromboembolism: American College of Chest Physicians Evidence- Based Clinical Practice Guidelines (8th Edition). Chest. 2008;133;381-453.</a:t>
            </a:r>
          </a:p>
        </p:txBody>
      </p:sp>
      <p:pic>
        <p:nvPicPr>
          <p:cNvPr id="3" name="Picture 2" descr="1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22086"/>
          <a:stretch/>
        </p:blipFill>
        <p:spPr>
          <a:xfrm>
            <a:off x="4621992" y="3711222"/>
            <a:ext cx="1798563" cy="204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20499"/>
          <a:stretch/>
        </p:blipFill>
        <p:spPr>
          <a:xfrm>
            <a:off x="6585601" y="1065742"/>
            <a:ext cx="2242488" cy="3365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70295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Elastik Kompresyon Çorapları </a:t>
            </a:r>
            <a:r>
              <a:rPr lang="tr-TR" sz="3200" b="1" dirty="0" smtClean="0">
                <a:solidFill>
                  <a:srgbClr val="FF0000"/>
                </a:solidFill>
              </a:rPr>
              <a:t>(2)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64000"/>
              </p:ext>
            </p:extLst>
          </p:nvPr>
        </p:nvGraphicFramePr>
        <p:xfrm>
          <a:off x="4078110" y="1778000"/>
          <a:ext cx="4735690" cy="34854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7138"/>
                <a:gridCol w="947138"/>
                <a:gridCol w="947138"/>
                <a:gridCol w="947138"/>
                <a:gridCol w="947138"/>
              </a:tblGrid>
              <a:tr h="7439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Sınıf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Alman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Basınç</a:t>
                      </a:r>
                      <a:r>
                        <a:rPr lang="en-US" dirty="0" smtClean="0"/>
                        <a:t> (mmHg)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Basınç</a:t>
                      </a:r>
                      <a:r>
                        <a:rPr lang="en-US" dirty="0" smtClean="0"/>
                        <a:t> (mmHg)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Tip (</a:t>
                      </a:r>
                      <a:r>
                        <a:rPr lang="en-US" dirty="0" err="1" smtClean="0"/>
                        <a:t>ingiliz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65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Hafif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3A</a:t>
                      </a:r>
                      <a:endParaRPr lang="en-US" dirty="0"/>
                    </a:p>
                  </a:txBody>
                  <a:tcPr/>
                </a:tc>
              </a:tr>
              <a:tr h="665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3B</a:t>
                      </a:r>
                      <a:endParaRPr lang="en-US" dirty="0"/>
                    </a:p>
                  </a:txBody>
                  <a:tcPr/>
                </a:tc>
              </a:tr>
              <a:tr h="6658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36-46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Yüksek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3C</a:t>
                      </a:r>
                      <a:endParaRPr lang="en-US" dirty="0"/>
                    </a:p>
                  </a:txBody>
                  <a:tcPr/>
                </a:tc>
              </a:tr>
              <a:tr h="7439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Çok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Yüksek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 descr="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457200" y="2276162"/>
            <a:ext cx="3330222" cy="24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2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187620-E520-CE45-BCEF-9F67F0320506}" type="slidenum">
              <a:rPr lang="tr-TR" sz="1400"/>
              <a:pPr eaLnBrk="1" hangingPunct="1"/>
              <a:t>19</a:t>
            </a:fld>
            <a:endParaRPr lang="tr-TR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86800" cy="765175"/>
          </a:xfrm>
        </p:spPr>
        <p:txBody>
          <a:bodyPr/>
          <a:lstStyle/>
          <a:p>
            <a:pPr eaLnBrk="1" hangingPunct="1"/>
            <a:r>
              <a:rPr lang="tr-TR" sz="3200" b="1" dirty="0" err="1">
                <a:solidFill>
                  <a:srgbClr val="FF0000"/>
                </a:solidFill>
              </a:rPr>
              <a:t>İntermittan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Pnömotik</a:t>
            </a:r>
            <a:r>
              <a:rPr lang="tr-TR" sz="3200" b="1" dirty="0">
                <a:solidFill>
                  <a:srgbClr val="FF0000"/>
                </a:solidFill>
              </a:rPr>
              <a:t> Kompresyon Cihazları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713" y="4508500"/>
            <a:ext cx="3911953" cy="15128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r-TR" sz="2400" dirty="0" err="1"/>
              <a:t>Venöz</a:t>
            </a:r>
            <a:r>
              <a:rPr lang="tr-TR" sz="2400" dirty="0"/>
              <a:t> pompaya destek</a:t>
            </a:r>
          </a:p>
          <a:p>
            <a:pPr eaLnBrk="1" hangingPunct="1"/>
            <a:r>
              <a:rPr lang="tr-TR" sz="2400" dirty="0" err="1"/>
              <a:t>Femoral</a:t>
            </a:r>
            <a:r>
              <a:rPr lang="tr-TR" sz="2400" dirty="0"/>
              <a:t> </a:t>
            </a:r>
            <a:r>
              <a:rPr lang="tr-TR" sz="2400" dirty="0" err="1"/>
              <a:t>venöz</a:t>
            </a:r>
            <a:r>
              <a:rPr lang="tr-TR" sz="2400" dirty="0"/>
              <a:t> akımda artış</a:t>
            </a:r>
          </a:p>
          <a:p>
            <a:pPr eaLnBrk="1" hangingPunct="1"/>
            <a:r>
              <a:rPr lang="tr-TR" sz="2400" dirty="0" err="1"/>
              <a:t>Stazda</a:t>
            </a:r>
            <a:r>
              <a:rPr lang="tr-TR" sz="2400" dirty="0"/>
              <a:t> azalma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60332" y="4508500"/>
            <a:ext cx="4642557" cy="198261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000" dirty="0" err="1"/>
              <a:t>Protrombotik</a:t>
            </a:r>
            <a:r>
              <a:rPr lang="tr-TR" sz="2000" dirty="0"/>
              <a:t> </a:t>
            </a:r>
            <a:r>
              <a:rPr lang="tr-TR" sz="2000" dirty="0" err="1"/>
              <a:t>koagulasyon</a:t>
            </a:r>
            <a:r>
              <a:rPr lang="tr-TR" sz="2000" dirty="0"/>
              <a:t> faktörlerinin uzaklaştırılması</a:t>
            </a:r>
          </a:p>
          <a:p>
            <a:pPr eaLnBrk="1" hangingPunct="1"/>
            <a:r>
              <a:rPr lang="tr-TR" sz="2000" dirty="0" err="1"/>
              <a:t>Plazminojen</a:t>
            </a:r>
            <a:r>
              <a:rPr lang="tr-TR" sz="2000" dirty="0"/>
              <a:t> </a:t>
            </a:r>
            <a:r>
              <a:rPr lang="tr-TR" sz="2000" dirty="0" err="1"/>
              <a:t>aktivatörlerinde</a:t>
            </a:r>
            <a:r>
              <a:rPr lang="tr-TR" sz="2000" dirty="0"/>
              <a:t> ve </a:t>
            </a:r>
            <a:r>
              <a:rPr lang="tr-TR" sz="2000" dirty="0" err="1"/>
              <a:t>fibrinolitik</a:t>
            </a:r>
            <a:r>
              <a:rPr lang="tr-TR" sz="2000" dirty="0"/>
              <a:t> yolda aktivasyon</a:t>
            </a:r>
          </a:p>
          <a:p>
            <a:pPr eaLnBrk="1" hangingPunct="1"/>
            <a:r>
              <a:rPr lang="tr-TR" sz="2000" dirty="0" err="1"/>
              <a:t>Koagulasyon</a:t>
            </a:r>
            <a:r>
              <a:rPr lang="tr-TR" sz="2000" dirty="0"/>
              <a:t> </a:t>
            </a:r>
            <a:r>
              <a:rPr lang="tr-TR" sz="2000" dirty="0" err="1"/>
              <a:t>kaskadı</a:t>
            </a:r>
            <a:r>
              <a:rPr lang="tr-TR" sz="2000" dirty="0"/>
              <a:t> inhibitörlerinde artış</a:t>
            </a:r>
          </a:p>
        </p:txBody>
      </p:sp>
      <p:pic>
        <p:nvPicPr>
          <p:cNvPr id="38917" name="Picture 4" descr="SCD_Sequel_on_patient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111" y="1212065"/>
            <a:ext cx="6011333" cy="275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53532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Alt </a:t>
            </a:r>
            <a:r>
              <a:rPr lang="en-US" sz="3200" b="1" dirty="0" err="1" smtClean="0">
                <a:solidFill>
                  <a:srgbClr val="FF0000"/>
                </a:solidFill>
              </a:rPr>
              <a:t>Ekstremite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Ülserleri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5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Toplumun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yaklaşık</a:t>
            </a:r>
            <a:r>
              <a:rPr lang="en-US" sz="2400" dirty="0" smtClean="0"/>
              <a:t> %</a:t>
            </a:r>
            <a:r>
              <a:rPr lang="en-US" sz="2400" dirty="0" smtClean="0"/>
              <a:t>1-2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yaşamlarının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döneminde</a:t>
            </a:r>
            <a:r>
              <a:rPr lang="en-US" sz="2400" dirty="0" smtClean="0"/>
              <a:t> </a:t>
            </a:r>
            <a:r>
              <a:rPr lang="en-US" sz="2400" dirty="0" err="1" smtClean="0"/>
              <a:t>zor</a:t>
            </a:r>
            <a:r>
              <a:rPr lang="en-US" sz="2400" dirty="0" smtClean="0"/>
              <a:t> </a:t>
            </a:r>
            <a:r>
              <a:rPr lang="en-US" sz="2400" dirty="0" err="1" smtClean="0"/>
              <a:t>iyileşen</a:t>
            </a:r>
            <a:r>
              <a:rPr lang="en-US" sz="2400" dirty="0" smtClean="0"/>
              <a:t> </a:t>
            </a:r>
            <a:r>
              <a:rPr lang="en-US" sz="2400" b="1" i="1" dirty="0" smtClean="0"/>
              <a:t>alt </a:t>
            </a:r>
            <a:r>
              <a:rPr lang="en-US" sz="2400" b="1" i="1" dirty="0" err="1" smtClean="0"/>
              <a:t>ekstremite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ülserleri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karşılaşmaktadır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V</a:t>
            </a:r>
            <a:r>
              <a:rPr lang="en-US" sz="2400" dirty="0" smtClean="0"/>
              <a:t>enöz </a:t>
            </a:r>
            <a:r>
              <a:rPr lang="en-US" sz="2400" dirty="0" err="1"/>
              <a:t>ülserlerin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</a:t>
            </a:r>
            <a:r>
              <a:rPr lang="en-US" sz="2400" dirty="0" err="1"/>
              <a:t>tanısı</a:t>
            </a:r>
            <a:r>
              <a:rPr lang="en-US" sz="2400" dirty="0"/>
              <a:t>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Etyolojisinde</a:t>
            </a:r>
            <a:r>
              <a:rPr lang="en-US" sz="2400" dirty="0" smtClean="0"/>
              <a:t> </a:t>
            </a:r>
            <a:r>
              <a:rPr lang="en-US" sz="2400" dirty="0" err="1" smtClean="0"/>
              <a:t>başka</a:t>
            </a:r>
            <a:r>
              <a:rPr lang="en-US" sz="2400" dirty="0" smtClean="0"/>
              <a:t> </a:t>
            </a:r>
            <a:r>
              <a:rPr lang="en-US" sz="2400" dirty="0" err="1" smtClean="0"/>
              <a:t>nedenler</a:t>
            </a:r>
            <a:r>
              <a:rPr lang="en-US" sz="2400" dirty="0" smtClean="0"/>
              <a:t> de </a:t>
            </a:r>
            <a:r>
              <a:rPr lang="en-US" sz="2400" dirty="0" err="1" smtClean="0"/>
              <a:t>olan</a:t>
            </a:r>
            <a:r>
              <a:rPr lang="en-US" sz="2400" dirty="0" smtClean="0"/>
              <a:t> alt </a:t>
            </a:r>
            <a:r>
              <a:rPr lang="en-US" sz="2400" dirty="0" err="1" smtClean="0"/>
              <a:t>ekstremite</a:t>
            </a:r>
            <a:r>
              <a:rPr lang="en-US" sz="2400" dirty="0" smtClean="0"/>
              <a:t> </a:t>
            </a:r>
            <a:r>
              <a:rPr lang="en-US" sz="2400" dirty="0" err="1" smtClean="0"/>
              <a:t>ülserleri</a:t>
            </a:r>
            <a:r>
              <a:rPr lang="en-US" sz="2400" dirty="0" smtClean="0"/>
              <a:t> </a:t>
            </a:r>
            <a:r>
              <a:rPr lang="en-US" sz="2400" dirty="0" err="1" smtClean="0"/>
              <a:t>hastalığa</a:t>
            </a:r>
            <a:r>
              <a:rPr lang="en-US" sz="2400" dirty="0" smtClean="0"/>
              <a:t> </a:t>
            </a:r>
            <a:r>
              <a:rPr lang="en-US" sz="2400" dirty="0" err="1" smtClean="0"/>
              <a:t>özgün</a:t>
            </a:r>
            <a:r>
              <a:rPr lang="en-US" sz="2400" dirty="0" smtClean="0"/>
              <a:t> </a:t>
            </a:r>
            <a:r>
              <a:rPr lang="en-US" sz="2400" dirty="0" err="1" smtClean="0"/>
              <a:t>ek</a:t>
            </a:r>
            <a:r>
              <a:rPr lang="en-US" sz="2400" dirty="0" smtClean="0"/>
              <a:t> </a:t>
            </a:r>
            <a:r>
              <a:rPr lang="en-US" sz="2400" dirty="0" err="1" smtClean="0"/>
              <a:t>tedavi</a:t>
            </a:r>
            <a:r>
              <a:rPr lang="en-US" sz="2400" dirty="0" smtClean="0"/>
              <a:t> </a:t>
            </a:r>
            <a:r>
              <a:rPr lang="en-US" sz="2400" dirty="0" err="1" smtClean="0"/>
              <a:t>yontemlerine</a:t>
            </a:r>
            <a:r>
              <a:rPr lang="en-US" sz="2400" dirty="0" smtClean="0"/>
              <a:t> </a:t>
            </a:r>
            <a:r>
              <a:rPr lang="en-US" sz="2400" dirty="0" err="1" smtClean="0"/>
              <a:t>ihtiyaç</a:t>
            </a:r>
            <a:r>
              <a:rPr lang="en-US" sz="2400" dirty="0" smtClean="0"/>
              <a:t> </a:t>
            </a:r>
            <a:r>
              <a:rPr lang="en-US" sz="2400" dirty="0" err="1" smtClean="0"/>
              <a:t>duymaktadırlar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Arteriyel </a:t>
            </a:r>
            <a:r>
              <a:rPr lang="en-US" sz="2400" dirty="0" err="1"/>
              <a:t>dolaşımın</a:t>
            </a:r>
            <a:r>
              <a:rPr lang="en-US" sz="2400" dirty="0"/>
              <a:t> da </a:t>
            </a:r>
            <a:r>
              <a:rPr lang="en-US" sz="2400" dirty="0" err="1"/>
              <a:t>sorunlu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, </a:t>
            </a:r>
            <a:r>
              <a:rPr lang="en-US" sz="2400" dirty="0" err="1"/>
              <a:t>mutlaka</a:t>
            </a:r>
            <a:r>
              <a:rPr lang="en-US" sz="2400" dirty="0"/>
              <a:t> </a:t>
            </a:r>
            <a:r>
              <a:rPr lang="en-US" sz="2400" dirty="0" err="1" smtClean="0"/>
              <a:t>belirlenmeli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/>
              <a:t>damar</a:t>
            </a:r>
            <a:r>
              <a:rPr lang="en-US" sz="2400" dirty="0"/>
              <a:t> </a:t>
            </a:r>
            <a:r>
              <a:rPr lang="en-US" sz="2400" dirty="0" err="1"/>
              <a:t>hastalıkları</a:t>
            </a:r>
            <a:r>
              <a:rPr lang="en-US" sz="2400" dirty="0"/>
              <a:t> </a:t>
            </a:r>
            <a:r>
              <a:rPr lang="en-US" sz="2400" dirty="0" err="1"/>
              <a:t>uzmanı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değerlendirilmelidirler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/>
          <p:cNvGrpSpPr>
            <a:grpSpLocks/>
          </p:cNvGrpSpPr>
          <p:nvPr/>
        </p:nvGrpSpPr>
        <p:grpSpPr bwMode="auto">
          <a:xfrm>
            <a:off x="-1" y="1679222"/>
            <a:ext cx="6392333" cy="5191123"/>
            <a:chOff x="0" y="618"/>
            <a:chExt cx="4105" cy="3702"/>
          </a:xfrm>
        </p:grpSpPr>
        <p:pic>
          <p:nvPicPr>
            <p:cNvPr id="39942" name="Picture 5" descr="1999-06737_cat_1_small_img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"/>
              <a:ext cx="4105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Rectangle 8"/>
            <p:cNvSpPr>
              <a:spLocks noChangeArrowheads="1"/>
            </p:cNvSpPr>
            <p:nvPr/>
          </p:nvSpPr>
          <p:spPr bwMode="auto">
            <a:xfrm rot="722255">
              <a:off x="1927" y="3766"/>
              <a:ext cx="272" cy="136"/>
            </a:xfrm>
            <a:prstGeom prst="rect">
              <a:avLst/>
            </a:prstGeom>
            <a:solidFill>
              <a:srgbClr val="EDE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9" name="6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6C96AF-5D81-5E4A-837B-E94F0BBF6AEB}" type="slidenum">
              <a:rPr lang="tr-TR" sz="1400"/>
              <a:pPr eaLnBrk="1" hangingPunct="1"/>
              <a:t>20</a:t>
            </a:fld>
            <a:endParaRPr lang="tr-TR" sz="14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86665" y="268112"/>
            <a:ext cx="5630334" cy="358422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tr-TR" sz="2400" dirty="0"/>
              <a:t>Hastaya göre en uygun cihazın seçimi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dirty="0"/>
              <a:t>Doğru kullanılması için özen gösterilmelidir.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dirty="0"/>
              <a:t>Sadece hasta mobilize olduğunda ya da banyo yaparken çıkartılmalıdır.</a:t>
            </a:r>
          </a:p>
          <a:p>
            <a:pPr eaLnBrk="1" hangingPunct="1">
              <a:lnSpc>
                <a:spcPct val="110000"/>
              </a:lnSpc>
            </a:pPr>
            <a:r>
              <a:rPr lang="tr-TR" sz="2400" dirty="0"/>
              <a:t>Cihazlar hastanın normal </a:t>
            </a:r>
            <a:r>
              <a:rPr lang="tr-TR" sz="2400" dirty="0" err="1"/>
              <a:t>mobilizasyonuna</a:t>
            </a:r>
            <a:r>
              <a:rPr lang="tr-TR" sz="2400" dirty="0"/>
              <a:t> engel olmamalıdır.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0" y="6461125"/>
            <a:ext cx="896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tr-TR" sz="1000" i="1"/>
              <a:t>William H. Geerts, David Bergqvist, Graham F. Pineo, John A. Heit, Charles M. Samama, Michael R. Lassen and Clifford W. Colwell. Prevention of Venous thromboembolism: American College of Chest Physicians Evidence- Based Clinical Practice Guidelines (8th Edition). Chest. 2008;133;381-453.</a:t>
            </a:r>
          </a:p>
        </p:txBody>
      </p:sp>
    </p:spTree>
    <p:extLst>
      <p:ext uri="{BB962C8B-B14F-4D97-AF65-F5344CB8AC3E}">
        <p14:creationId xmlns:p14="http://schemas.microsoft.com/office/powerpoint/2010/main" val="376544342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356" y="0"/>
            <a:ext cx="6096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Unna Bot </a:t>
            </a:r>
            <a:r>
              <a:rPr lang="en-US" sz="3200" b="1" dirty="0" err="1" smtClean="0">
                <a:solidFill>
                  <a:srgbClr val="FF0000"/>
                </a:solidFill>
              </a:rPr>
              <a:t>Bandajı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84133" cy="4756150"/>
          </a:xfrm>
        </p:spPr>
        <p:txBody>
          <a:bodyPr/>
          <a:lstStyle/>
          <a:p>
            <a:r>
              <a:rPr lang="en-US" sz="2400" dirty="0" smtClean="0"/>
              <a:t>Prof. Paul Unna </a:t>
            </a:r>
            <a:r>
              <a:rPr lang="en-US" sz="2400" dirty="0" err="1" smtClean="0"/>
              <a:t>Gerson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1850-1929</a:t>
            </a:r>
          </a:p>
          <a:p>
            <a:r>
              <a:rPr lang="en-US" sz="2400" dirty="0" err="1" smtClean="0"/>
              <a:t>Kalamin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çinko</a:t>
            </a:r>
            <a:r>
              <a:rPr lang="en-US" sz="2400" dirty="0" smtClean="0"/>
              <a:t> </a:t>
            </a:r>
            <a:r>
              <a:rPr lang="en-US" sz="2400" dirty="0" err="1" smtClean="0"/>
              <a:t>oksit</a:t>
            </a:r>
            <a:r>
              <a:rPr lang="en-US" sz="2400" dirty="0" smtClean="0"/>
              <a:t> </a:t>
            </a:r>
            <a:r>
              <a:rPr lang="en-US" sz="2400" dirty="0" err="1" smtClean="0"/>
              <a:t>emdirilmiş</a:t>
            </a:r>
            <a:r>
              <a:rPr lang="en-US" sz="2400" dirty="0" smtClean="0"/>
              <a:t> </a:t>
            </a:r>
            <a:r>
              <a:rPr lang="en-US" sz="2400" dirty="0" err="1" smtClean="0"/>
              <a:t>sargı</a:t>
            </a:r>
            <a:r>
              <a:rPr lang="en-US" sz="2400" dirty="0" smtClean="0"/>
              <a:t> </a:t>
            </a:r>
            <a:r>
              <a:rPr lang="en-US" sz="2400" dirty="0" err="1" smtClean="0"/>
              <a:t>bezi</a:t>
            </a:r>
            <a:endParaRPr lang="en-US" sz="2400" dirty="0" smtClean="0"/>
          </a:p>
          <a:p>
            <a:r>
              <a:rPr lang="en-US" sz="2400" dirty="0" err="1" smtClean="0"/>
              <a:t>Uygulama</a:t>
            </a:r>
            <a:r>
              <a:rPr lang="en-US" sz="2400" dirty="0" smtClean="0"/>
              <a:t> </a:t>
            </a:r>
            <a:r>
              <a:rPr lang="en-US" sz="2400" dirty="0" err="1" smtClean="0"/>
              <a:t>sonrası</a:t>
            </a:r>
            <a:r>
              <a:rPr lang="en-US" sz="2400" dirty="0" smtClean="0"/>
              <a:t> </a:t>
            </a:r>
            <a:r>
              <a:rPr lang="en-US" sz="2400" dirty="0" err="1" smtClean="0"/>
              <a:t>sertleşir</a:t>
            </a:r>
            <a:endParaRPr lang="en-US" sz="2400" dirty="0" smtClean="0"/>
          </a:p>
          <a:p>
            <a:r>
              <a:rPr lang="en-US" sz="2400" dirty="0" err="1" smtClean="0"/>
              <a:t>İnelastik</a:t>
            </a:r>
            <a:endParaRPr lang="en-US" sz="2400" dirty="0" smtClean="0"/>
          </a:p>
          <a:p>
            <a:r>
              <a:rPr lang="en-US" sz="2400" dirty="0" smtClean="0"/>
              <a:t>50-60 mmHg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err="1" smtClean="0"/>
              <a:t>sağlar</a:t>
            </a:r>
            <a:endParaRPr lang="en-US" sz="2400" dirty="0" smtClean="0"/>
          </a:p>
          <a:p>
            <a:r>
              <a:rPr lang="en-US" sz="2400" dirty="0" err="1" smtClean="0"/>
              <a:t>Uygulaması</a:t>
            </a:r>
            <a:r>
              <a:rPr lang="en-US" sz="2400" dirty="0" smtClean="0"/>
              <a:t> </a:t>
            </a:r>
            <a:r>
              <a:rPr lang="en-US" sz="2400" dirty="0" err="1" smtClean="0"/>
              <a:t>zor</a:t>
            </a:r>
            <a:endParaRPr lang="en-US" sz="2400" dirty="0" smtClean="0"/>
          </a:p>
          <a:p>
            <a:r>
              <a:rPr lang="en-US" sz="2400" dirty="0" err="1" smtClean="0"/>
              <a:t>Uygulayıcıya</a:t>
            </a:r>
            <a:r>
              <a:rPr lang="en-US" sz="2400" dirty="0" smtClean="0"/>
              <a:t> </a:t>
            </a:r>
            <a:r>
              <a:rPr lang="en-US" sz="2400" dirty="0" err="1" smtClean="0"/>
              <a:t>bağımlı</a:t>
            </a:r>
            <a:endParaRPr lang="en-US" sz="2400" dirty="0" smtClean="0"/>
          </a:p>
          <a:p>
            <a:r>
              <a:rPr lang="en-US" sz="2400" dirty="0" err="1" smtClean="0"/>
              <a:t>Allerjik</a:t>
            </a:r>
            <a:r>
              <a:rPr lang="en-US" sz="2400" dirty="0" smtClean="0"/>
              <a:t> </a:t>
            </a:r>
            <a:r>
              <a:rPr lang="en-US" sz="2400" dirty="0" err="1" smtClean="0"/>
              <a:t>reaksiyonlar</a:t>
            </a:r>
            <a:r>
              <a:rPr lang="en-US" sz="2400" dirty="0" smtClean="0"/>
              <a:t> </a:t>
            </a:r>
            <a:r>
              <a:rPr lang="en-US" sz="2400" dirty="0" err="1" smtClean="0"/>
              <a:t>olabilir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22" y="1672871"/>
            <a:ext cx="2036938" cy="2036938"/>
          </a:xfrm>
          <a:prstGeom prst="rect">
            <a:avLst/>
          </a:prstGeom>
        </p:spPr>
      </p:pic>
      <p:pic>
        <p:nvPicPr>
          <p:cNvPr id="6" name="Picture 5" descr="1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3" y="239886"/>
            <a:ext cx="2144891" cy="248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2531" b="20979"/>
          <a:stretch/>
        </p:blipFill>
        <p:spPr>
          <a:xfrm rot="20940351">
            <a:off x="5375629" y="3709811"/>
            <a:ext cx="3358444" cy="245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09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77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Circaid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İ</a:t>
            </a:r>
            <a:r>
              <a:rPr lang="en-US" sz="3200" b="1" dirty="0" err="1" smtClean="0">
                <a:solidFill>
                  <a:srgbClr val="FF0000"/>
                </a:solidFill>
              </a:rPr>
              <a:t>nelastik</a:t>
            </a:r>
            <a:r>
              <a:rPr lang="en-US" sz="3200" b="1" dirty="0" smtClean="0">
                <a:solidFill>
                  <a:srgbClr val="FF0000"/>
                </a:solidFill>
              </a:rPr>
              <a:t> Kompresyon </a:t>
            </a:r>
            <a:r>
              <a:rPr lang="en-US" sz="3200" b="1" dirty="0" err="1" smtClean="0">
                <a:solidFill>
                  <a:srgbClr val="FF0000"/>
                </a:solidFill>
              </a:rPr>
              <a:t>Cihazı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11" y="1735666"/>
            <a:ext cx="2760133" cy="38142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0978"/>
            <a:ext cx="592102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Hasta </a:t>
            </a:r>
            <a:r>
              <a:rPr lang="en-US" sz="2400" dirty="0" err="1" smtClean="0"/>
              <a:t>tarafından</a:t>
            </a:r>
            <a:r>
              <a:rPr lang="en-US" sz="2400" dirty="0" smtClean="0"/>
              <a:t> </a:t>
            </a:r>
            <a:r>
              <a:rPr lang="en-US" sz="2400" dirty="0" err="1" smtClean="0"/>
              <a:t>kolaylıkla</a:t>
            </a:r>
            <a:r>
              <a:rPr lang="en-US" sz="2400" dirty="0" smtClean="0"/>
              <a:t> </a:t>
            </a:r>
            <a:r>
              <a:rPr lang="en-US" sz="2400" dirty="0" err="1" smtClean="0"/>
              <a:t>uygulanabilir</a:t>
            </a:r>
            <a:endParaRPr lang="en-US" sz="2400" dirty="0" smtClean="0"/>
          </a:p>
          <a:p>
            <a:r>
              <a:rPr lang="en-US" sz="2400" dirty="0" err="1" smtClean="0"/>
              <a:t>Ayarlanabilir</a:t>
            </a:r>
            <a:endParaRPr lang="en-US" sz="2400" dirty="0" smtClean="0"/>
          </a:p>
          <a:p>
            <a:r>
              <a:rPr lang="en-US" sz="2400" dirty="0" err="1" smtClean="0"/>
              <a:t>Yıkanabilir</a:t>
            </a:r>
            <a:endParaRPr lang="en-US" sz="2400" dirty="0" smtClean="0"/>
          </a:p>
          <a:p>
            <a:r>
              <a:rPr lang="en-US" sz="2400" dirty="0" err="1" smtClean="0"/>
              <a:t>Konforu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endParaRPr lang="en-US" sz="2400" dirty="0"/>
          </a:p>
        </p:txBody>
      </p:sp>
      <p:pic>
        <p:nvPicPr>
          <p:cNvPr id="8" name="Picture 7" descr="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5405" r="16310" b="19973"/>
          <a:stretch/>
        </p:blipFill>
        <p:spPr>
          <a:xfrm>
            <a:off x="634999" y="3499035"/>
            <a:ext cx="4783668" cy="273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70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İstirahat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Yürüme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Arasında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Basınç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Farkı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1" t="36042" r="12233" b="17191"/>
          <a:stretch/>
        </p:blipFill>
        <p:spPr>
          <a:xfrm>
            <a:off x="1083692" y="2043667"/>
            <a:ext cx="7515622" cy="23000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24847" y="1630445"/>
            <a:ext cx="7716042" cy="3040289"/>
            <a:chOff x="524847" y="2084487"/>
            <a:chExt cx="7716042" cy="3040289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-352778" y="3146778"/>
              <a:ext cx="2401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Bandaj</a:t>
              </a:r>
              <a:r>
                <a:rPr lang="en-US" dirty="0" smtClean="0"/>
                <a:t>- </a:t>
              </a:r>
              <a:r>
                <a:rPr lang="en-US" dirty="0" err="1" smtClean="0"/>
                <a:t>Cilt</a:t>
              </a:r>
              <a:r>
                <a:rPr lang="en-US" dirty="0" smtClean="0"/>
                <a:t> </a:t>
              </a:r>
              <a:r>
                <a:rPr lang="en-US" dirty="0" err="1" smtClean="0"/>
                <a:t>arası</a:t>
              </a:r>
              <a:r>
                <a:rPr lang="en-US" dirty="0" smtClean="0"/>
                <a:t> </a:t>
              </a:r>
              <a:r>
                <a:rPr lang="en-US" dirty="0" err="1" smtClean="0"/>
                <a:t>basınç</a:t>
              </a:r>
              <a:r>
                <a:rPr lang="en-US" dirty="0" smtClean="0"/>
                <a:t> </a:t>
              </a:r>
            </a:p>
            <a:p>
              <a:r>
                <a:rPr lang="en-US" dirty="0" smtClean="0"/>
                <a:t>mmHg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7334" y="4755444"/>
              <a:ext cx="206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Zaman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27513" y="4755444"/>
              <a:ext cx="206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Zaman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99734" y="2084487"/>
              <a:ext cx="206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Elastik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Bandajlama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23089" y="2101334"/>
              <a:ext cx="271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İnelastik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Bandajlama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67556" y="5432778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Elastik</a:t>
            </a:r>
            <a:r>
              <a:rPr lang="en-US" sz="2400" dirty="0" smtClean="0"/>
              <a:t>: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err="1" smtClean="0"/>
              <a:t>farkı</a:t>
            </a:r>
            <a:r>
              <a:rPr lang="en-US" sz="2400" dirty="0" smtClean="0"/>
              <a:t> </a:t>
            </a:r>
            <a:r>
              <a:rPr lang="en-US" sz="2400" dirty="0" err="1" smtClean="0"/>
              <a:t>düşük</a:t>
            </a:r>
            <a:endParaRPr lang="en-US" sz="2400" dirty="0" smtClean="0"/>
          </a:p>
          <a:p>
            <a:r>
              <a:rPr lang="en-US" sz="2400" dirty="0" err="1" smtClean="0"/>
              <a:t>İnelastik</a:t>
            </a:r>
            <a:r>
              <a:rPr lang="en-US" sz="2400" dirty="0" smtClean="0"/>
              <a:t>: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err="1" smtClean="0"/>
              <a:t>farkı</a:t>
            </a:r>
            <a:r>
              <a:rPr lang="en-US" sz="2400" dirty="0" smtClean="0"/>
              <a:t> </a:t>
            </a:r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53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Yeterli </a:t>
            </a:r>
            <a:r>
              <a:rPr lang="en-US" sz="3200" b="1" dirty="0" err="1">
                <a:solidFill>
                  <a:srgbClr val="000000"/>
                </a:solidFill>
              </a:rPr>
              <a:t>Basıncı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Sürekli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Sağlayabiliyor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muyuz</a:t>
            </a:r>
            <a:r>
              <a:rPr lang="en-US" sz="3200" b="1" dirty="0">
                <a:solidFill>
                  <a:srgbClr val="000000"/>
                </a:solidFill>
              </a:rPr>
              <a:t> 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062"/>
            <a:ext cx="8229600" cy="11167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Kompresyon </a:t>
            </a:r>
            <a:r>
              <a:rPr lang="en-US" sz="2400" dirty="0" err="1" smtClean="0"/>
              <a:t>bandajları</a:t>
            </a:r>
            <a:r>
              <a:rPr lang="en-US" sz="2400" dirty="0" smtClean="0"/>
              <a:t> </a:t>
            </a:r>
            <a:r>
              <a:rPr lang="en-US" sz="2400" dirty="0" err="1" smtClean="0"/>
              <a:t>içerisinden</a:t>
            </a:r>
            <a:r>
              <a:rPr lang="en-US" sz="2400" dirty="0" smtClean="0"/>
              <a:t> </a:t>
            </a:r>
            <a:r>
              <a:rPr lang="en-US" sz="2400" dirty="0" err="1" smtClean="0"/>
              <a:t>basınç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nem</a:t>
            </a:r>
            <a:r>
              <a:rPr lang="en-US" sz="2400" dirty="0" smtClean="0"/>
              <a:t> </a:t>
            </a:r>
            <a:r>
              <a:rPr lang="en-US" sz="2400" dirty="0" err="1" smtClean="0"/>
              <a:t>ölçebiliriz</a:t>
            </a:r>
            <a:endParaRPr lang="en-US" sz="2400" dirty="0" smtClean="0"/>
          </a:p>
          <a:p>
            <a:r>
              <a:rPr lang="en-US" sz="2400" dirty="0" err="1" smtClean="0"/>
              <a:t>Telemetrik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sistemlerle</a:t>
            </a:r>
            <a:r>
              <a:rPr lang="en-US" sz="2400" dirty="0" smtClean="0"/>
              <a:t> </a:t>
            </a:r>
            <a:r>
              <a:rPr lang="en-US" sz="2400" dirty="0" err="1" smtClean="0"/>
              <a:t>takip</a:t>
            </a:r>
            <a:r>
              <a:rPr lang="en-US" sz="2400" dirty="0" smtClean="0"/>
              <a:t> </a:t>
            </a:r>
            <a:r>
              <a:rPr lang="en-US" sz="2400" dirty="0" err="1" smtClean="0"/>
              <a:t>edebiliriz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2555" y="2356556"/>
            <a:ext cx="7436556" cy="898707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Tedavi </a:t>
            </a:r>
            <a:r>
              <a:rPr lang="en-US" sz="2400" dirty="0" err="1"/>
              <a:t>başladıktan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ödem</a:t>
            </a:r>
            <a:r>
              <a:rPr lang="en-US" sz="2400" dirty="0"/>
              <a:t> </a:t>
            </a:r>
            <a:r>
              <a:rPr lang="en-US" sz="2400" dirty="0" err="1"/>
              <a:t>azalmaya</a:t>
            </a:r>
            <a:r>
              <a:rPr lang="en-US" sz="2400" dirty="0"/>
              <a:t> </a:t>
            </a:r>
            <a:r>
              <a:rPr lang="en-US" sz="2400" dirty="0" err="1"/>
              <a:t>başlayacağı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uygulanan</a:t>
            </a:r>
            <a:r>
              <a:rPr lang="en-US" sz="2400" dirty="0"/>
              <a:t> </a:t>
            </a:r>
            <a:r>
              <a:rPr lang="en-US" sz="2400" dirty="0" err="1"/>
              <a:t>basınç</a:t>
            </a:r>
            <a:r>
              <a:rPr lang="en-US" sz="2400" dirty="0"/>
              <a:t> </a:t>
            </a:r>
            <a:r>
              <a:rPr lang="en-US" sz="2400" dirty="0" err="1"/>
              <a:t>değişiklikler</a:t>
            </a:r>
            <a:r>
              <a:rPr lang="en-US" sz="2400" dirty="0"/>
              <a:t> </a:t>
            </a:r>
            <a:r>
              <a:rPr lang="en-US" sz="2400" dirty="0" err="1"/>
              <a:t>gösterecektir</a:t>
            </a:r>
            <a:r>
              <a:rPr lang="en-US" sz="2400" dirty="0"/>
              <a:t> !</a:t>
            </a:r>
            <a:endParaRPr lang="en-US" sz="2400" dirty="0"/>
          </a:p>
        </p:txBody>
      </p:sp>
      <p:pic>
        <p:nvPicPr>
          <p:cNvPr id="7" name="Picture 6" descr="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2268"/>
          <a:stretch/>
        </p:blipFill>
        <p:spPr>
          <a:xfrm>
            <a:off x="5927488" y="3862479"/>
            <a:ext cx="2510958" cy="255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"/>
          <a:stretch/>
        </p:blipFill>
        <p:spPr>
          <a:xfrm>
            <a:off x="790222" y="3799316"/>
            <a:ext cx="4834490" cy="261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50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Pansuman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Kompresyon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61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Venöz </a:t>
            </a:r>
            <a:r>
              <a:rPr lang="en-US" altLang="zh-TW" sz="2400" dirty="0" err="1" smtClean="0"/>
              <a:t>ülseri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olan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bir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hastada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yara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örtüsünün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üzerinden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kompresyon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tedavisi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uygulanabilir</a:t>
            </a:r>
            <a:r>
              <a:rPr lang="en-US" altLang="zh-TW" sz="2400" dirty="0" smtClean="0"/>
              <a:t>. 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Bu </a:t>
            </a:r>
            <a:r>
              <a:rPr lang="en-US" altLang="zh-TW" sz="2400" dirty="0" err="1" smtClean="0"/>
              <a:t>kombinasyon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ülser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ağrısını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azaltacağı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gibi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otolitik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debridmanı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iyileşmeyi</a:t>
            </a:r>
            <a:r>
              <a:rPr lang="en-US" altLang="zh-TW" sz="2400" dirty="0" smtClean="0"/>
              <a:t>  </a:t>
            </a:r>
            <a:r>
              <a:rPr lang="en-US" altLang="zh-TW" sz="2400" dirty="0" err="1" smtClean="0"/>
              <a:t>hızlandırır</a:t>
            </a:r>
            <a:r>
              <a:rPr lang="en-US" altLang="zh-TW" sz="2400" dirty="0" smtClean="0"/>
              <a:t>. </a:t>
            </a:r>
            <a:endParaRPr lang="en-US" altLang="zh-TW" sz="2400" dirty="0"/>
          </a:p>
          <a:p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8" y="3996699"/>
            <a:ext cx="2994379" cy="218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39" y="3996699"/>
            <a:ext cx="3336561" cy="218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134556" y="4670778"/>
            <a:ext cx="931333" cy="5503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1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Hastaya </a:t>
            </a:r>
            <a:r>
              <a:rPr lang="en-US" sz="3200" b="1" dirty="0" err="1" smtClean="0">
                <a:solidFill>
                  <a:srgbClr val="FF0000"/>
                </a:solidFill>
              </a:rPr>
              <a:t>Uygun</a:t>
            </a:r>
            <a:r>
              <a:rPr lang="en-US" sz="3200" b="1" dirty="0" smtClean="0">
                <a:solidFill>
                  <a:srgbClr val="FF0000"/>
                </a:solidFill>
              </a:rPr>
              <a:t> Tedavinin </a:t>
            </a:r>
            <a:r>
              <a:rPr lang="en-US" sz="3200" b="1" dirty="0" err="1" smtClean="0">
                <a:solidFill>
                  <a:srgbClr val="FF0000"/>
                </a:solidFill>
              </a:rPr>
              <a:t>Seçimi</a:t>
            </a:r>
            <a:r>
              <a:rPr lang="en-US" sz="3200" b="1" dirty="0" smtClean="0">
                <a:solidFill>
                  <a:srgbClr val="FF0000"/>
                </a:solidFill>
              </a:rPr>
              <a:t> (1)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42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Hareketli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çok</a:t>
            </a:r>
            <a:r>
              <a:rPr lang="en-US" sz="2400" dirty="0" smtClean="0"/>
              <a:t> </a:t>
            </a:r>
            <a:r>
              <a:rPr lang="en-US" sz="2400" dirty="0" err="1" smtClean="0"/>
              <a:t>tabakalı</a:t>
            </a:r>
            <a:r>
              <a:rPr lang="en-US" sz="2400" dirty="0" smtClean="0"/>
              <a:t> </a:t>
            </a:r>
            <a:r>
              <a:rPr lang="en-US" sz="2400" dirty="0" err="1" smtClean="0"/>
              <a:t>kompresyon</a:t>
            </a:r>
            <a:r>
              <a:rPr lang="en-US" sz="2400" dirty="0" smtClean="0"/>
              <a:t> </a:t>
            </a:r>
            <a:r>
              <a:rPr lang="en-US" sz="2400" dirty="0" err="1" smtClean="0"/>
              <a:t>uygulamaları</a:t>
            </a:r>
            <a:r>
              <a:rPr lang="en-US" sz="2400" dirty="0" smtClean="0"/>
              <a:t> en </a:t>
            </a:r>
            <a:r>
              <a:rPr lang="en-US" sz="2400" dirty="0" err="1" smtClean="0"/>
              <a:t>uygun</a:t>
            </a:r>
            <a:r>
              <a:rPr lang="en-US" sz="2400" dirty="0" smtClean="0"/>
              <a:t> </a:t>
            </a:r>
            <a:r>
              <a:rPr lang="en-US" sz="2400" dirty="0" err="1" smtClean="0"/>
              <a:t>seçeneklerdir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Anatomik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uygun</a:t>
            </a:r>
            <a:r>
              <a:rPr lang="en-US" sz="2400" dirty="0"/>
              <a:t> </a:t>
            </a:r>
            <a:r>
              <a:rPr lang="en-US" sz="2400" dirty="0" err="1" smtClean="0"/>
              <a:t>boyut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şekilde</a:t>
            </a:r>
            <a:r>
              <a:rPr lang="en-US" sz="2400" dirty="0" smtClean="0"/>
              <a:t> </a:t>
            </a:r>
            <a:r>
              <a:rPr lang="en-US" sz="2400" dirty="0" err="1" smtClean="0"/>
              <a:t>olmalı</a:t>
            </a:r>
            <a:endParaRPr lang="en-US" sz="2400" dirty="0" smtClean="0"/>
          </a:p>
          <a:p>
            <a:r>
              <a:rPr lang="en-US" sz="2400" dirty="0" err="1"/>
              <a:t>H</a:t>
            </a:r>
            <a:r>
              <a:rPr lang="en-US" sz="2400" dirty="0" err="1" smtClean="0"/>
              <a:t>areketleri</a:t>
            </a:r>
            <a:r>
              <a:rPr lang="en-US" sz="2400" dirty="0" smtClean="0"/>
              <a:t> </a:t>
            </a:r>
            <a:r>
              <a:rPr lang="en-US" sz="2400" dirty="0" err="1" smtClean="0"/>
              <a:t>kısıtlamamalı</a:t>
            </a:r>
            <a:endParaRPr lang="en-US" sz="2400" dirty="0" smtClean="0"/>
          </a:p>
          <a:p>
            <a:r>
              <a:rPr lang="en-US" sz="2400" dirty="0" err="1" smtClean="0"/>
              <a:t>Dinlenme</a:t>
            </a:r>
            <a:r>
              <a:rPr lang="en-US" sz="2400" dirty="0" smtClean="0"/>
              <a:t> </a:t>
            </a:r>
            <a:r>
              <a:rPr lang="en-US" sz="2400" dirty="0" err="1" smtClean="0"/>
              <a:t>sırasında</a:t>
            </a:r>
            <a:r>
              <a:rPr lang="en-US" sz="2400" dirty="0" smtClean="0"/>
              <a:t> </a:t>
            </a:r>
            <a:r>
              <a:rPr lang="en-US" sz="2400" dirty="0" err="1" smtClean="0"/>
              <a:t>rahat</a:t>
            </a:r>
            <a:r>
              <a:rPr lang="en-US" sz="2400" dirty="0" smtClean="0"/>
              <a:t> </a:t>
            </a:r>
            <a:r>
              <a:rPr lang="en-US" sz="2400" dirty="0" err="1" smtClean="0"/>
              <a:t>olmalı</a:t>
            </a:r>
            <a:endParaRPr lang="en-US" sz="2400" dirty="0" smtClean="0"/>
          </a:p>
          <a:p>
            <a:r>
              <a:rPr lang="en-US" sz="2400" dirty="0" err="1" smtClean="0"/>
              <a:t>Allerjik</a:t>
            </a:r>
            <a:r>
              <a:rPr lang="en-US" sz="2400" dirty="0" smtClean="0"/>
              <a:t> </a:t>
            </a:r>
            <a:r>
              <a:rPr lang="en-US" sz="2400" dirty="0" err="1" smtClean="0"/>
              <a:t>olmamalı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Dayanıklı</a:t>
            </a:r>
            <a:r>
              <a:rPr lang="en-US" sz="2400" dirty="0" smtClean="0"/>
              <a:t> </a:t>
            </a:r>
            <a:r>
              <a:rPr lang="en-US" sz="2400" dirty="0" err="1" smtClean="0"/>
              <a:t>olmalı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Hastaya </a:t>
            </a:r>
            <a:r>
              <a:rPr lang="en-US" sz="3200" b="1" dirty="0" err="1">
                <a:solidFill>
                  <a:srgbClr val="FF0000"/>
                </a:solidFill>
              </a:rPr>
              <a:t>Uygun</a:t>
            </a:r>
            <a:r>
              <a:rPr lang="en-US" sz="3200" b="1" dirty="0">
                <a:solidFill>
                  <a:srgbClr val="FF0000"/>
                </a:solidFill>
              </a:rPr>
              <a:t> Tedavinin </a:t>
            </a:r>
            <a:r>
              <a:rPr lang="en-US" sz="3200" b="1" dirty="0" err="1">
                <a:solidFill>
                  <a:srgbClr val="FF0000"/>
                </a:solidFill>
              </a:rPr>
              <a:t>Seçimi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6"/>
            <a:ext cx="8229600" cy="4525963"/>
          </a:xfrm>
        </p:spPr>
        <p:txBody>
          <a:bodyPr/>
          <a:lstStyle/>
          <a:p>
            <a:r>
              <a:rPr lang="en-US" sz="2400" dirty="0"/>
              <a:t>Arteriyel </a:t>
            </a:r>
            <a:r>
              <a:rPr lang="en-US" sz="2400" dirty="0" err="1"/>
              <a:t>yetmezliği</a:t>
            </a:r>
            <a:r>
              <a:rPr lang="en-US" sz="2400" dirty="0"/>
              <a:t> de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hastalar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kompresyon</a:t>
            </a:r>
            <a:r>
              <a:rPr lang="en-US" sz="2400" dirty="0"/>
              <a:t> </a:t>
            </a:r>
            <a:r>
              <a:rPr lang="en-US" sz="2400" dirty="0" err="1"/>
              <a:t>tedavileri</a:t>
            </a:r>
            <a:r>
              <a:rPr lang="en-US" sz="2400" dirty="0"/>
              <a:t> </a:t>
            </a:r>
            <a:r>
              <a:rPr lang="en-US" sz="2400" dirty="0" err="1"/>
              <a:t>uygun</a:t>
            </a:r>
            <a:r>
              <a:rPr lang="en-US" sz="2400" dirty="0"/>
              <a:t> </a:t>
            </a:r>
            <a:r>
              <a:rPr lang="en-US" sz="2400" dirty="0" err="1"/>
              <a:t>değildir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Hafif</a:t>
            </a:r>
            <a:r>
              <a:rPr lang="en-US" sz="2400" dirty="0"/>
              <a:t>  </a:t>
            </a:r>
            <a:r>
              <a:rPr lang="en-US" sz="2400" dirty="0" err="1"/>
              <a:t>derecede</a:t>
            </a:r>
            <a:r>
              <a:rPr lang="en-US" sz="2400" dirty="0"/>
              <a:t> </a:t>
            </a:r>
            <a:r>
              <a:rPr lang="en-US" sz="2400" dirty="0" err="1"/>
              <a:t>arteriyel</a:t>
            </a:r>
            <a:r>
              <a:rPr lang="en-US" sz="2400" dirty="0"/>
              <a:t> </a:t>
            </a:r>
            <a:r>
              <a:rPr lang="en-US" sz="2400" dirty="0" err="1"/>
              <a:t>hastalığı</a:t>
            </a:r>
            <a:r>
              <a:rPr lang="en-US" sz="2400" dirty="0"/>
              <a:t> </a:t>
            </a:r>
            <a:r>
              <a:rPr lang="en-US" sz="2400" dirty="0" err="1"/>
              <a:t>olanlarda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dikkatle</a:t>
            </a:r>
            <a:r>
              <a:rPr lang="en-US" sz="2400" dirty="0"/>
              <a:t> </a:t>
            </a:r>
            <a:r>
              <a:rPr lang="en-US" sz="2400" dirty="0" err="1" smtClean="0"/>
              <a:t>kullanılmalıdır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Ayak</a:t>
            </a:r>
            <a:r>
              <a:rPr lang="en-US" sz="2400" dirty="0" smtClean="0"/>
              <a:t> </a:t>
            </a:r>
            <a:r>
              <a:rPr lang="en-US" sz="2400" dirty="0" err="1" smtClean="0"/>
              <a:t>bileği</a:t>
            </a:r>
            <a:r>
              <a:rPr lang="en-US" sz="2400" dirty="0" smtClean="0"/>
              <a:t>/</a:t>
            </a:r>
            <a:r>
              <a:rPr lang="en-US" sz="2400" dirty="0" err="1" smtClean="0"/>
              <a:t>Kol</a:t>
            </a:r>
            <a:r>
              <a:rPr lang="en-US" sz="2400" dirty="0" smtClean="0"/>
              <a:t> </a:t>
            </a:r>
            <a:r>
              <a:rPr lang="en-US" sz="2400" dirty="0" err="1" smtClean="0"/>
              <a:t>indeksi</a:t>
            </a:r>
            <a:r>
              <a:rPr lang="en-US" sz="2400" dirty="0" smtClean="0"/>
              <a:t> &lt; 0.8 </a:t>
            </a:r>
            <a:r>
              <a:rPr lang="en-US" sz="2400" dirty="0" err="1" smtClean="0"/>
              <a:t>olmamalı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Diabetik</a:t>
            </a:r>
            <a:r>
              <a:rPr lang="en-US" sz="2400" dirty="0"/>
              <a:t> </a:t>
            </a:r>
            <a:r>
              <a:rPr lang="en-US" sz="2400" dirty="0" err="1" smtClean="0"/>
              <a:t>iskemi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</a:t>
            </a:r>
            <a:r>
              <a:rPr lang="en-US" sz="2400" dirty="0" err="1" smtClean="0"/>
              <a:t>nöropati</a:t>
            </a:r>
            <a:r>
              <a:rPr lang="en-US" sz="2400" dirty="0" smtClean="0"/>
              <a:t> !</a:t>
            </a:r>
          </a:p>
          <a:p>
            <a:r>
              <a:rPr lang="en-US" sz="2400" dirty="0" err="1" smtClean="0"/>
              <a:t>Kalp</a:t>
            </a:r>
            <a:r>
              <a:rPr lang="en-US" sz="2400" dirty="0" smtClean="0"/>
              <a:t> </a:t>
            </a:r>
            <a:r>
              <a:rPr lang="en-US" sz="2400" dirty="0" err="1" smtClean="0"/>
              <a:t>yetmezliği</a:t>
            </a:r>
            <a:r>
              <a:rPr lang="en-US" sz="2400" dirty="0" smtClean="0"/>
              <a:t> !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7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Kompresyon </a:t>
            </a:r>
            <a:r>
              <a:rPr lang="en-US" sz="3200" b="1" dirty="0" err="1" smtClean="0">
                <a:solidFill>
                  <a:srgbClr val="FF0000"/>
                </a:solidFill>
              </a:rPr>
              <a:t>Tedavisi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Devam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Ederken</a:t>
            </a:r>
            <a:r>
              <a:rPr lang="en-US" sz="3200" b="1" dirty="0" smtClean="0">
                <a:solidFill>
                  <a:srgbClr val="FF0000"/>
                </a:solidFill>
              </a:rPr>
              <a:t> …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149527"/>
            <a:ext cx="5393496" cy="54121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Tedavinin </a:t>
            </a:r>
            <a:r>
              <a:rPr lang="en-US" sz="2400" dirty="0" err="1" smtClean="0"/>
              <a:t>etkinliğini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değerlendirebilmek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; </a:t>
            </a:r>
            <a:r>
              <a:rPr lang="en-US" sz="2400" b="1" dirty="0" smtClean="0"/>
              <a:t>Tedavi </a:t>
            </a:r>
            <a:r>
              <a:rPr lang="en-US" sz="2400" b="1" dirty="0" err="1" smtClean="0"/>
              <a:t>öncesi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sonrası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verilerin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kaydedilmesi</a:t>
            </a:r>
            <a:endParaRPr lang="en-US" sz="2400" b="1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b="1" dirty="0" err="1" smtClean="0"/>
              <a:t>Komorbid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durumların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belirlenmiş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olması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Malnütrisyon</a:t>
            </a:r>
            <a:r>
              <a:rPr lang="en-US" sz="2400" dirty="0" smtClean="0"/>
              <a:t>, iv </a:t>
            </a:r>
            <a:r>
              <a:rPr lang="en-US" sz="2400" dirty="0" err="1" smtClean="0"/>
              <a:t>ilaç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kullanımı</a:t>
            </a:r>
            <a:r>
              <a:rPr lang="en-US" sz="2400" dirty="0" smtClean="0"/>
              <a:t>, </a:t>
            </a:r>
            <a:r>
              <a:rPr lang="en-US" sz="2400" dirty="0" err="1" smtClean="0"/>
              <a:t>obezite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b="1" dirty="0" err="1" smtClean="0"/>
              <a:t>Komplikasyonlar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açısından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dikkatli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olunması</a:t>
            </a:r>
            <a:r>
              <a:rPr lang="en-US" sz="2400" b="1" dirty="0" smtClean="0"/>
              <a:t>: </a:t>
            </a:r>
            <a:r>
              <a:rPr lang="en-US" sz="2400" dirty="0" smtClean="0"/>
              <a:t>Arteriyel </a:t>
            </a:r>
            <a:r>
              <a:rPr lang="en-US" sz="2400" dirty="0" err="1" smtClean="0"/>
              <a:t>dolaşım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problemleri</a:t>
            </a:r>
            <a:r>
              <a:rPr lang="en-US" sz="2400" dirty="0" smtClean="0"/>
              <a:t>, </a:t>
            </a:r>
            <a:r>
              <a:rPr lang="en-US" sz="2400" dirty="0" err="1" smtClean="0"/>
              <a:t>Ciddi</a:t>
            </a:r>
            <a:r>
              <a:rPr lang="en-US" sz="2400" dirty="0" smtClean="0"/>
              <a:t> </a:t>
            </a:r>
            <a:r>
              <a:rPr lang="en-US" sz="2400" dirty="0" err="1" smtClean="0"/>
              <a:t>enfeksiyonlar</a:t>
            </a:r>
            <a:r>
              <a:rPr lang="en-US" sz="2400" dirty="0" smtClean="0"/>
              <a:t>, </a:t>
            </a:r>
            <a:r>
              <a:rPr lang="en-US" sz="2400" dirty="0" err="1" smtClean="0"/>
              <a:t>osteomyelit</a:t>
            </a:r>
            <a:r>
              <a:rPr lang="en-US" sz="2400" dirty="0" smtClean="0"/>
              <a:t>, malign </a:t>
            </a:r>
            <a:r>
              <a:rPr lang="en-US" sz="2400" dirty="0" err="1" smtClean="0"/>
              <a:t>değişiklikler</a:t>
            </a:r>
            <a:r>
              <a:rPr lang="en-US" sz="2400" dirty="0" smtClean="0"/>
              <a:t> (1/7)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AA0538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68" y="1086555"/>
            <a:ext cx="2034294" cy="136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A0497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1" y="3015745"/>
            <a:ext cx="1103970" cy="8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nfection-bacte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527">
            <a:off x="5791585" y="5113104"/>
            <a:ext cx="1446193" cy="108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 descr="Flashback-of-blood-is-seen-in-the-hub-at-the-back-of-the-cannu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53536">
            <a:off x="7286352" y="2893825"/>
            <a:ext cx="1551533" cy="103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2 Resim" descr="Lung_Cancer_Cell_Wide.jpg"/>
          <p:cNvPicPr>
            <a:picLocks noChangeAspect="1"/>
          </p:cNvPicPr>
          <p:nvPr/>
        </p:nvPicPr>
        <p:blipFill>
          <a:blip r:embed="rId6" cstate="print"/>
          <a:srcRect r="1859" b="6814"/>
          <a:stretch>
            <a:fillRect/>
          </a:stretch>
        </p:blipFill>
        <p:spPr>
          <a:xfrm rot="255326">
            <a:off x="7415510" y="5118425"/>
            <a:ext cx="1420934" cy="103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1 Resim" descr="drugs_pic.jpg"/>
          <p:cNvPicPr>
            <a:picLocks noChangeAspect="1"/>
          </p:cNvPicPr>
          <p:nvPr/>
        </p:nvPicPr>
        <p:blipFill>
          <a:blip r:embed="rId7" cstate="print"/>
          <a:srcRect l="8307" t="13912" r="10343" b="13048"/>
          <a:stretch>
            <a:fillRect/>
          </a:stretch>
        </p:blipFill>
        <p:spPr>
          <a:xfrm>
            <a:off x="6777155" y="4109051"/>
            <a:ext cx="1711745" cy="81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756"/>
            <a:ext cx="8229600" cy="6316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12 </a:t>
            </a:r>
            <a:r>
              <a:rPr lang="en-US" sz="2400" b="1" dirty="0" err="1" smtClean="0">
                <a:solidFill>
                  <a:srgbClr val="FF0000"/>
                </a:solidFill>
              </a:rPr>
              <a:t>haftada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yeterli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gelişme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gözlenemez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ya</a:t>
            </a:r>
            <a:r>
              <a:rPr lang="en-US" sz="2400" b="1" dirty="0" smtClean="0">
                <a:solidFill>
                  <a:srgbClr val="FF0000"/>
                </a:solidFill>
              </a:rPr>
              <a:t> da 6 </a:t>
            </a:r>
            <a:r>
              <a:rPr lang="en-US" sz="2400" b="1" dirty="0" err="1" smtClean="0">
                <a:solidFill>
                  <a:srgbClr val="FF0000"/>
                </a:solidFill>
              </a:rPr>
              <a:t>hafta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içerisinde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hiç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iyileşme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başlamazsa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Tekrar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değerlendirilmesi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gerekenler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AutoNum type="alphaLcPeriod"/>
            </a:pPr>
            <a:r>
              <a:rPr lang="en-US" sz="2400" dirty="0" err="1" smtClean="0"/>
              <a:t>İyileşmeyi</a:t>
            </a:r>
            <a:r>
              <a:rPr lang="en-US" sz="2400" dirty="0" smtClean="0"/>
              <a:t> </a:t>
            </a:r>
            <a:r>
              <a:rPr lang="en-US" sz="2400" dirty="0" err="1" smtClean="0"/>
              <a:t>bozan</a:t>
            </a:r>
            <a:r>
              <a:rPr lang="en-US" sz="2400" dirty="0" smtClean="0"/>
              <a:t>, </a:t>
            </a:r>
            <a:r>
              <a:rPr lang="en-US" sz="2400" dirty="0" err="1" smtClean="0"/>
              <a:t>yaranın</a:t>
            </a:r>
            <a:r>
              <a:rPr lang="en-US" sz="2400" dirty="0" smtClean="0"/>
              <a:t> </a:t>
            </a:r>
            <a:r>
              <a:rPr lang="en-US" sz="2400" dirty="0" err="1" smtClean="0"/>
              <a:t>ilerlemesine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olabilen</a:t>
            </a:r>
            <a:r>
              <a:rPr lang="en-US" sz="2400" dirty="0" smtClean="0"/>
              <a:t> risk </a:t>
            </a:r>
            <a:r>
              <a:rPr lang="en-US" sz="2400" dirty="0" err="1" smtClean="0"/>
              <a:t>faktörleri</a:t>
            </a:r>
            <a:r>
              <a:rPr lang="en-US" sz="2400" dirty="0" smtClean="0"/>
              <a:t>: </a:t>
            </a:r>
          </a:p>
          <a:p>
            <a:pPr marL="719138" indent="-268288">
              <a:buFontTx/>
              <a:buChar char="-"/>
            </a:pPr>
            <a:r>
              <a:rPr lang="en-US" sz="2400" dirty="0" smtClean="0"/>
              <a:t>Venöz </a:t>
            </a:r>
            <a:r>
              <a:rPr lang="en-US" sz="2400" dirty="0" err="1" smtClean="0"/>
              <a:t>cerrahi</a:t>
            </a:r>
            <a:r>
              <a:rPr lang="en-US" sz="2400" dirty="0" smtClean="0"/>
              <a:t> </a:t>
            </a:r>
            <a:r>
              <a:rPr lang="en-US" sz="2400" dirty="0" err="1" smtClean="0"/>
              <a:t>hikayesi</a:t>
            </a:r>
            <a:endParaRPr lang="en-US" sz="2400" dirty="0"/>
          </a:p>
          <a:p>
            <a:pPr marL="719138" indent="-268288">
              <a:buFontTx/>
              <a:buChar char="-"/>
            </a:pPr>
            <a:r>
              <a:rPr lang="en-US" sz="2400" dirty="0" err="1" smtClean="0"/>
              <a:t>Ayak</a:t>
            </a:r>
            <a:r>
              <a:rPr lang="en-US" sz="2400" dirty="0" smtClean="0"/>
              <a:t> </a:t>
            </a:r>
            <a:r>
              <a:rPr lang="en-US" sz="2400" dirty="0" err="1" smtClean="0"/>
              <a:t>bileği</a:t>
            </a:r>
            <a:r>
              <a:rPr lang="en-US" sz="2400" dirty="0" smtClean="0"/>
              <a:t>/</a:t>
            </a:r>
            <a:r>
              <a:rPr lang="en-US" sz="2400" dirty="0" err="1" smtClean="0"/>
              <a:t>kol</a:t>
            </a:r>
            <a:r>
              <a:rPr lang="en-US" sz="2400" dirty="0" smtClean="0"/>
              <a:t> </a:t>
            </a:r>
            <a:r>
              <a:rPr lang="en-US" sz="2400" dirty="0" err="1" smtClean="0"/>
              <a:t>indeksi</a:t>
            </a:r>
            <a:r>
              <a:rPr lang="en-US" sz="2400" dirty="0" smtClean="0"/>
              <a:t> &lt;0.8</a:t>
            </a:r>
          </a:p>
          <a:p>
            <a:pPr marL="719138" indent="-268288">
              <a:buFontTx/>
              <a:buChar char="-"/>
            </a:pPr>
            <a:r>
              <a:rPr lang="en-US" sz="2400" dirty="0" smtClean="0"/>
              <a:t>&gt;%50 fibrin </a:t>
            </a:r>
            <a:r>
              <a:rPr lang="en-US" sz="2400" dirty="0" err="1" smtClean="0"/>
              <a:t>kaplı</a:t>
            </a:r>
            <a:r>
              <a:rPr lang="en-US" sz="2400" dirty="0" smtClean="0"/>
              <a:t> </a:t>
            </a:r>
            <a:r>
              <a:rPr lang="en-US" sz="2400" dirty="0" err="1" smtClean="0"/>
              <a:t>yara</a:t>
            </a:r>
            <a:r>
              <a:rPr lang="en-US" sz="2400" dirty="0" smtClean="0"/>
              <a:t> </a:t>
            </a:r>
            <a:r>
              <a:rPr lang="en-US" sz="2400" dirty="0" err="1" smtClean="0"/>
              <a:t>yüzeyi</a:t>
            </a:r>
            <a:endParaRPr lang="en-US" sz="2400" dirty="0"/>
          </a:p>
          <a:p>
            <a:pPr marL="719138" indent="-268288">
              <a:buFontTx/>
              <a:buChar char="-"/>
            </a:pPr>
            <a:r>
              <a:rPr lang="en-US" sz="2400" dirty="0" err="1" smtClean="0"/>
              <a:t>Düzensiz</a:t>
            </a:r>
            <a:r>
              <a:rPr lang="en-US" sz="2400" dirty="0" smtClean="0"/>
              <a:t>- </a:t>
            </a:r>
            <a:r>
              <a:rPr lang="en-US" sz="2400" dirty="0" err="1" smtClean="0"/>
              <a:t>sorunlu</a:t>
            </a:r>
            <a:r>
              <a:rPr lang="en-US" sz="2400" dirty="0" smtClean="0"/>
              <a:t> </a:t>
            </a:r>
            <a:r>
              <a:rPr lang="en-US" sz="2400" dirty="0" err="1" smtClean="0"/>
              <a:t>yara</a:t>
            </a:r>
            <a:r>
              <a:rPr lang="en-US" sz="2400" dirty="0" smtClean="0"/>
              <a:t> </a:t>
            </a:r>
            <a:r>
              <a:rPr lang="en-US" sz="2400" dirty="0" err="1" smtClean="0"/>
              <a:t>kenarları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unhappy_doctor_133425129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3" t="5555" r="20782"/>
          <a:stretch/>
        </p:blipFill>
        <p:spPr>
          <a:xfrm>
            <a:off x="5489221" y="2937387"/>
            <a:ext cx="3446017" cy="37795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23"/>
            <a:ext cx="8229600" cy="9519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Venöz </a:t>
            </a:r>
            <a:r>
              <a:rPr lang="en-US" sz="3200" b="1" dirty="0" err="1" smtClean="0">
                <a:solidFill>
                  <a:srgbClr val="FF0000"/>
                </a:solidFill>
              </a:rPr>
              <a:t>Bacak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Ülserleri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5755"/>
            <a:ext cx="8446911" cy="55823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i="1" dirty="0" smtClean="0"/>
              <a:t>Venöz </a:t>
            </a:r>
            <a:r>
              <a:rPr lang="en-US" sz="2400" i="1" dirty="0" err="1" smtClean="0"/>
              <a:t>hastalıklar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nedeni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ortaya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çıkan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kendi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kendine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iyileşme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eğiliminde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olmayan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diz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ayak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bileği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arasında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yer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alan</a:t>
            </a:r>
            <a:r>
              <a:rPr lang="en-US" sz="2400" i="1" dirty="0" smtClean="0"/>
              <a:t>, tam </a:t>
            </a:r>
            <a:r>
              <a:rPr lang="en-US" sz="2400" i="1" dirty="0" err="1" smtClean="0"/>
              <a:t>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deri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defekti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gözlenen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lezyonlardır</a:t>
            </a:r>
            <a:r>
              <a:rPr lang="en-US" sz="2400" i="1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Bacak</a:t>
            </a:r>
            <a:r>
              <a:rPr lang="en-US" sz="2400" dirty="0" smtClean="0"/>
              <a:t> </a:t>
            </a:r>
            <a:r>
              <a:rPr lang="en-US" sz="2400" dirty="0" err="1" smtClean="0"/>
              <a:t>ülserlerinin</a:t>
            </a:r>
            <a:r>
              <a:rPr lang="en-US" sz="2400" dirty="0" smtClean="0"/>
              <a:t> %60-80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ülserlerdir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% 30-60 </a:t>
            </a:r>
            <a:r>
              <a:rPr lang="en-US" sz="2400" dirty="0" err="1" smtClean="0"/>
              <a:t>ı</a:t>
            </a:r>
            <a:r>
              <a:rPr lang="en-US" sz="2400" dirty="0" smtClean="0"/>
              <a:t> 6 </a:t>
            </a:r>
            <a:r>
              <a:rPr lang="en-US" sz="2400" dirty="0" err="1" smtClean="0"/>
              <a:t>hafta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iyileşme</a:t>
            </a:r>
            <a:r>
              <a:rPr lang="en-US" sz="2400" dirty="0" smtClean="0"/>
              <a:t> </a:t>
            </a:r>
            <a:r>
              <a:rPr lang="en-US" sz="2400" dirty="0" err="1" smtClean="0"/>
              <a:t>göstermedikleri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,  </a:t>
            </a:r>
            <a:r>
              <a:rPr lang="en-US" sz="2400" dirty="0" err="1" smtClean="0"/>
              <a:t>kronik</a:t>
            </a:r>
            <a:r>
              <a:rPr lang="en-US" sz="2400" dirty="0" smtClean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bacak</a:t>
            </a:r>
            <a:r>
              <a:rPr lang="en-US" sz="2400" dirty="0" smtClean="0"/>
              <a:t> </a:t>
            </a:r>
            <a:r>
              <a:rPr lang="en-US" sz="2400" dirty="0" err="1" smtClean="0"/>
              <a:t>ülserleri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değerlendirilirler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 marL="0" indent="0">
              <a:buNone/>
            </a:pPr>
            <a:r>
              <a:rPr lang="tr-TR" sz="1600" i="1" dirty="0"/>
              <a:t>Cornwall </a:t>
            </a:r>
            <a:r>
              <a:rPr lang="tr-TR" sz="1600" i="1" dirty="0" smtClean="0"/>
              <a:t>JV</a:t>
            </a:r>
            <a:r>
              <a:rPr lang="tr-TR" sz="1600" i="1" dirty="0"/>
              <a:t> </a:t>
            </a:r>
            <a:r>
              <a:rPr lang="tr-TR" sz="1600" i="1" dirty="0" smtClean="0"/>
              <a:t>et al.</a:t>
            </a:r>
            <a:r>
              <a:rPr lang="tr-TR" sz="1600" i="1" dirty="0"/>
              <a:t> </a:t>
            </a:r>
            <a:r>
              <a:rPr lang="tr-TR" sz="1600" i="1" dirty="0" err="1"/>
              <a:t>Br</a:t>
            </a:r>
            <a:r>
              <a:rPr lang="tr-TR" sz="1600" i="1" dirty="0"/>
              <a:t> J </a:t>
            </a:r>
            <a:r>
              <a:rPr lang="tr-TR" sz="1600" i="1" dirty="0" err="1"/>
              <a:t>Surg</a:t>
            </a:r>
            <a:r>
              <a:rPr lang="tr-TR" sz="1600" i="1" dirty="0"/>
              <a:t>. 1986;73:693–6</a:t>
            </a:r>
            <a:r>
              <a:rPr lang="tr-TR" sz="1600" i="1" dirty="0" smtClean="0"/>
              <a:t>.</a:t>
            </a:r>
          </a:p>
          <a:p>
            <a:pPr marL="0" indent="0">
              <a:buNone/>
            </a:pPr>
            <a:r>
              <a:rPr lang="tr-TR" sz="1600" i="1" dirty="0" err="1"/>
              <a:t>Callam</a:t>
            </a:r>
            <a:r>
              <a:rPr lang="tr-TR" sz="1600" i="1" dirty="0"/>
              <a:t> </a:t>
            </a:r>
            <a:r>
              <a:rPr lang="tr-TR" sz="1600" i="1" dirty="0" smtClean="0"/>
              <a:t>MJ et al.</a:t>
            </a:r>
            <a:r>
              <a:rPr lang="tr-TR" sz="1600" i="1" dirty="0"/>
              <a:t> </a:t>
            </a:r>
            <a:r>
              <a:rPr lang="tr-TR" sz="1600" i="1" dirty="0" err="1"/>
              <a:t>Br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</a:t>
            </a:r>
            <a:r>
              <a:rPr lang="tr-TR" sz="1600" i="1" dirty="0" smtClean="0"/>
              <a:t>J.</a:t>
            </a:r>
            <a:r>
              <a:rPr lang="tr-TR" sz="1600" i="1" dirty="0"/>
              <a:t> 1985;290:1855–6</a:t>
            </a:r>
          </a:p>
          <a:p>
            <a:pPr marL="0" indent="0">
              <a:buNone/>
            </a:pPr>
            <a:endParaRPr lang="tr-TR" sz="1800" i="1" dirty="0" smtClean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8"/>
          <a:stretch/>
        </p:blipFill>
        <p:spPr>
          <a:xfrm>
            <a:off x="2046107" y="2547935"/>
            <a:ext cx="2046111" cy="1514498"/>
          </a:xfrm>
          <a:prstGeom prst="rect">
            <a:avLst/>
          </a:prstGeom>
        </p:spPr>
      </p:pic>
      <p:pic>
        <p:nvPicPr>
          <p:cNvPr id="10" name="Picture 9" descr="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2"/>
          <a:stretch/>
        </p:blipFill>
        <p:spPr>
          <a:xfrm>
            <a:off x="4783667" y="2547935"/>
            <a:ext cx="1964805" cy="151449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312"/>
            <a:ext cx="8376356" cy="573757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b. </a:t>
            </a:r>
            <a:r>
              <a:rPr lang="en-US" sz="2400" dirty="0" err="1" smtClean="0"/>
              <a:t>Etyolojinin</a:t>
            </a:r>
            <a:r>
              <a:rPr lang="en-US" sz="2400" dirty="0" smtClean="0"/>
              <a:t> </a:t>
            </a:r>
            <a:r>
              <a:rPr lang="en-US" sz="2400" dirty="0" err="1" smtClean="0"/>
              <a:t>doğruluğu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Allerjik</a:t>
            </a:r>
            <a:r>
              <a:rPr lang="en-US" sz="2400" dirty="0" smtClean="0"/>
              <a:t> </a:t>
            </a:r>
            <a:r>
              <a:rPr lang="en-US" sz="2400" dirty="0" err="1" smtClean="0"/>
              <a:t>dermatid</a:t>
            </a:r>
            <a:r>
              <a:rPr lang="en-US" sz="2400" dirty="0" smtClean="0"/>
              <a:t> </a:t>
            </a:r>
            <a:r>
              <a:rPr lang="en-US" sz="2400" dirty="0" err="1" smtClean="0"/>
              <a:t>olasılığı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d. </a:t>
            </a:r>
            <a:r>
              <a:rPr lang="en-US" sz="2400" dirty="0" err="1" smtClean="0"/>
              <a:t>Yeni</a:t>
            </a:r>
            <a:r>
              <a:rPr lang="en-US" sz="2400" dirty="0" smtClean="0"/>
              <a:t> </a:t>
            </a:r>
            <a:r>
              <a:rPr lang="en-US" sz="2400" dirty="0" err="1" smtClean="0"/>
              <a:t>ortaya</a:t>
            </a:r>
            <a:r>
              <a:rPr lang="en-US" sz="2400" dirty="0" smtClean="0"/>
              <a:t> </a:t>
            </a:r>
            <a:r>
              <a:rPr lang="en-US" sz="2400" dirty="0" err="1" smtClean="0"/>
              <a:t>çıkan</a:t>
            </a:r>
            <a:r>
              <a:rPr lang="en-US" sz="2400" dirty="0" smtClean="0"/>
              <a:t> </a:t>
            </a:r>
            <a:r>
              <a:rPr lang="en-US" sz="2400" dirty="0" err="1" smtClean="0"/>
              <a:t>komorbid</a:t>
            </a:r>
            <a:r>
              <a:rPr lang="en-US" sz="2400" dirty="0" smtClean="0"/>
              <a:t> </a:t>
            </a:r>
            <a:r>
              <a:rPr lang="en-US" sz="2400" dirty="0" err="1" smtClean="0"/>
              <a:t>durumlar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e. </a:t>
            </a:r>
            <a:r>
              <a:rPr lang="en-US" sz="2400" dirty="0" err="1" smtClean="0"/>
              <a:t>Biopsi</a:t>
            </a:r>
            <a:r>
              <a:rPr lang="en-US" sz="2400" dirty="0" smtClean="0"/>
              <a:t> </a:t>
            </a:r>
            <a:r>
              <a:rPr lang="en-US" sz="2400" dirty="0" err="1" smtClean="0"/>
              <a:t>endikasyonunun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değerlendirilmesi</a:t>
            </a:r>
            <a:endParaRPr lang="en-US" sz="2400" dirty="0" smtClean="0"/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err="1" smtClean="0"/>
              <a:t>malignite</a:t>
            </a:r>
            <a:r>
              <a:rPr lang="en-US" sz="2400" dirty="0" smtClean="0"/>
              <a:t>, </a:t>
            </a:r>
            <a:r>
              <a:rPr lang="en-US" sz="2400" dirty="0" err="1" smtClean="0"/>
              <a:t>sistemik</a:t>
            </a:r>
            <a:r>
              <a:rPr lang="en-US" sz="2400" dirty="0" smtClean="0"/>
              <a:t> </a:t>
            </a:r>
            <a:r>
              <a:rPr lang="en-US" sz="2400" dirty="0" err="1" smtClean="0"/>
              <a:t>rahatsızlıklar</a:t>
            </a:r>
            <a:r>
              <a:rPr lang="en-US" sz="2400" dirty="0" smtClean="0"/>
              <a:t>, </a:t>
            </a:r>
            <a:r>
              <a:rPr lang="en-US" sz="2400" dirty="0" err="1" smtClean="0"/>
              <a:t>kolajen</a:t>
            </a:r>
            <a:r>
              <a:rPr lang="en-US" sz="2400" dirty="0" smtClean="0"/>
              <a:t> </a:t>
            </a:r>
            <a:r>
              <a:rPr lang="en-US" sz="2400" dirty="0" err="1" smtClean="0"/>
              <a:t>vasküler</a:t>
            </a:r>
            <a:r>
              <a:rPr lang="en-US" sz="2400" dirty="0" smtClean="0"/>
              <a:t> </a:t>
            </a:r>
            <a:r>
              <a:rPr lang="en-US" sz="2400" dirty="0" err="1" smtClean="0"/>
              <a:t>hastalıklar</a:t>
            </a:r>
            <a:r>
              <a:rPr lang="en-US" sz="2400" dirty="0" smtClean="0"/>
              <a:t>, </a:t>
            </a:r>
            <a:r>
              <a:rPr lang="en-US" sz="2400" dirty="0" err="1" smtClean="0"/>
              <a:t>vaskülitler</a:t>
            </a: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f. </a:t>
            </a:r>
            <a:r>
              <a:rPr lang="en-US" sz="2400" dirty="0" err="1" smtClean="0"/>
              <a:t>Bakterial</a:t>
            </a:r>
            <a:r>
              <a:rPr lang="en-US" sz="2400" dirty="0" smtClean="0"/>
              <a:t>, fungal, </a:t>
            </a:r>
            <a:r>
              <a:rPr lang="en-US" sz="2400" dirty="0" err="1" smtClean="0"/>
              <a:t>mikobakterial</a:t>
            </a:r>
            <a:r>
              <a:rPr lang="en-US" sz="2400" dirty="0" smtClean="0"/>
              <a:t> </a:t>
            </a:r>
            <a:r>
              <a:rPr lang="en-US" sz="2400" dirty="0" err="1" smtClean="0"/>
              <a:t>enfeksiyonlar</a:t>
            </a:r>
            <a:endParaRPr lang="en-US" sz="2400" dirty="0" smtClean="0"/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400" dirty="0" err="1" smtClean="0"/>
              <a:t>Yara</a:t>
            </a:r>
            <a:r>
              <a:rPr lang="en-US" sz="2400" dirty="0" smtClean="0"/>
              <a:t> </a:t>
            </a:r>
            <a:r>
              <a:rPr lang="en-US" sz="2400" dirty="0" err="1" smtClean="0"/>
              <a:t>kültürleri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g. Tedavi </a:t>
            </a:r>
            <a:r>
              <a:rPr lang="en-US" sz="2400" dirty="0" err="1" smtClean="0"/>
              <a:t>uygun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yeterli</a:t>
            </a:r>
            <a:r>
              <a:rPr lang="en-US" sz="2400" dirty="0" smtClean="0"/>
              <a:t> mi 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h. Hasta </a:t>
            </a:r>
            <a:r>
              <a:rPr lang="en-US" sz="2400" dirty="0" err="1" smtClean="0"/>
              <a:t>tedaviye</a:t>
            </a:r>
            <a:r>
              <a:rPr lang="en-US" sz="2400" dirty="0" smtClean="0"/>
              <a:t> </a:t>
            </a:r>
            <a:r>
              <a:rPr lang="en-US" sz="2400" dirty="0" err="1" smtClean="0"/>
              <a:t>uyumlu</a:t>
            </a:r>
            <a:r>
              <a:rPr lang="en-US" sz="2400" dirty="0" smtClean="0"/>
              <a:t> mu ? </a:t>
            </a:r>
          </a:p>
        </p:txBody>
      </p:sp>
      <p:pic>
        <p:nvPicPr>
          <p:cNvPr id="6" name="Picture 5" descr="49202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2469" r="21977" b="8024"/>
          <a:stretch/>
        </p:blipFill>
        <p:spPr>
          <a:xfrm>
            <a:off x="6855934" y="2920999"/>
            <a:ext cx="1963511" cy="3259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8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Venöz </a:t>
            </a:r>
            <a:r>
              <a:rPr lang="en-US" sz="3200" b="1" dirty="0" err="1">
                <a:solidFill>
                  <a:srgbClr val="FF0000"/>
                </a:solidFill>
              </a:rPr>
              <a:t>Bacak</a:t>
            </a:r>
            <a:r>
              <a:rPr lang="en-US" sz="3200" b="1" dirty="0">
                <a:solidFill>
                  <a:srgbClr val="FF0000"/>
                </a:solidFill>
              </a:rPr>
              <a:t> Ülserlerinde </a:t>
            </a:r>
            <a:r>
              <a:rPr lang="en-US" sz="3200" b="1" dirty="0" err="1">
                <a:solidFill>
                  <a:srgbClr val="FF0000"/>
                </a:solidFill>
              </a:rPr>
              <a:t>Tekrarlama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Riski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(1)</a:t>
            </a:r>
            <a:endParaRPr lang="en-US" sz="32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457200" y="1262623"/>
            <a:ext cx="4199467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dirty="0"/>
              <a:t>Venöz </a:t>
            </a:r>
            <a:r>
              <a:rPr lang="en-US" sz="2400" dirty="0" err="1"/>
              <a:t>hipertansiyon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sürece</a:t>
            </a:r>
            <a:r>
              <a:rPr lang="en-US" sz="2400" dirty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ülserlerin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tekrarlama</a:t>
            </a:r>
            <a:r>
              <a:rPr lang="en-US" sz="2400" b="1" dirty="0" smtClean="0"/>
              <a:t> </a:t>
            </a:r>
            <a:r>
              <a:rPr lang="en-US" sz="2400" b="1" dirty="0" err="1"/>
              <a:t>riski</a:t>
            </a:r>
            <a:r>
              <a:rPr lang="en-US" sz="2400" b="1" dirty="0"/>
              <a:t> </a:t>
            </a:r>
            <a:r>
              <a:rPr lang="en-US" sz="2400" b="1" dirty="0" err="1" smtClean="0"/>
              <a:t>vardır</a:t>
            </a:r>
            <a:r>
              <a:rPr lang="en-US" sz="2400" b="1" dirty="0"/>
              <a:t> </a:t>
            </a:r>
            <a:r>
              <a:rPr lang="en-US" sz="2400" b="1" dirty="0" smtClean="0"/>
              <a:t>!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Uygun</a:t>
            </a:r>
            <a:r>
              <a:rPr lang="en-US" sz="2400" dirty="0" smtClean="0"/>
              <a:t> </a:t>
            </a:r>
            <a:r>
              <a:rPr lang="en-US" sz="2400" dirty="0" err="1" smtClean="0"/>
              <a:t>kompresyon</a:t>
            </a:r>
            <a:r>
              <a:rPr lang="en-US" sz="2400" dirty="0" smtClean="0"/>
              <a:t> </a:t>
            </a:r>
            <a:r>
              <a:rPr lang="en-US" sz="2400" dirty="0" err="1" smtClean="0"/>
              <a:t>tedavilerine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 err="1" smtClean="0"/>
              <a:t>konservatif</a:t>
            </a:r>
            <a:r>
              <a:rPr lang="en-US" sz="2400" dirty="0" smtClean="0"/>
              <a:t> </a:t>
            </a:r>
            <a:r>
              <a:rPr lang="en-US" sz="2400" dirty="0" err="1" smtClean="0"/>
              <a:t>yöntemlere</a:t>
            </a:r>
            <a:r>
              <a:rPr lang="en-US" sz="2400" dirty="0" smtClean="0"/>
              <a:t> </a:t>
            </a:r>
            <a:r>
              <a:rPr lang="en-US" sz="2400" dirty="0" err="1" smtClean="0"/>
              <a:t>ülser</a:t>
            </a:r>
            <a:r>
              <a:rPr lang="en-US" sz="2400" dirty="0" smtClean="0"/>
              <a:t> </a:t>
            </a:r>
            <a:r>
              <a:rPr lang="en-US" sz="2400" dirty="0" err="1" smtClean="0"/>
              <a:t>iyileşmesinden</a:t>
            </a:r>
            <a:r>
              <a:rPr lang="en-US" sz="2400" dirty="0" smtClean="0"/>
              <a:t> </a:t>
            </a:r>
            <a:r>
              <a:rPr lang="en-US" sz="2400" dirty="0" err="1" smtClean="0"/>
              <a:t>sonra</a:t>
            </a:r>
            <a:r>
              <a:rPr lang="en-US" sz="2400" dirty="0" smtClean="0"/>
              <a:t> da </a:t>
            </a:r>
            <a:r>
              <a:rPr lang="en-US" sz="2400" dirty="0" err="1" smtClean="0"/>
              <a:t>devam</a:t>
            </a:r>
            <a:r>
              <a:rPr lang="en-US" sz="2400" dirty="0" smtClean="0"/>
              <a:t> </a:t>
            </a:r>
            <a:r>
              <a:rPr lang="en-US" sz="2400" dirty="0" err="1" smtClean="0"/>
              <a:t>edilmelidir</a:t>
            </a:r>
            <a:r>
              <a:rPr lang="en-US" sz="2400" dirty="0"/>
              <a:t> </a:t>
            </a:r>
            <a:r>
              <a:rPr lang="en-US" sz="2400" b="1" dirty="0" smtClean="0"/>
              <a:t>! </a:t>
            </a:r>
            <a:endParaRPr lang="en-US" sz="2400" b="1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buNone/>
            </a:pPr>
            <a:r>
              <a:rPr lang="tr-TR" sz="2400" dirty="0"/>
              <a:t> </a:t>
            </a:r>
          </a:p>
          <a:p>
            <a:pPr marL="0" indent="0">
              <a:buNone/>
            </a:pPr>
            <a:r>
              <a:rPr lang="tr-TR" sz="1600" i="1" dirty="0" err="1"/>
              <a:t>Franks</a:t>
            </a:r>
            <a:r>
              <a:rPr lang="tr-TR" sz="1600" i="1" dirty="0"/>
              <a:t> </a:t>
            </a:r>
            <a:r>
              <a:rPr lang="tr-TR" sz="1600" i="1" dirty="0" smtClean="0"/>
              <a:t>PJ</a:t>
            </a:r>
            <a:r>
              <a:rPr lang="tr-TR" sz="1600" i="1" dirty="0"/>
              <a:t> </a:t>
            </a:r>
            <a:r>
              <a:rPr lang="tr-TR" sz="1600" i="1" dirty="0" smtClean="0"/>
              <a:t>et al. Age </a:t>
            </a:r>
            <a:r>
              <a:rPr lang="tr-TR" sz="1600" i="1" dirty="0" err="1"/>
              <a:t>Ageing</a:t>
            </a:r>
            <a:r>
              <a:rPr lang="tr-TR" sz="1600" i="1" dirty="0"/>
              <a:t>. 1995;24(6):490–</a:t>
            </a:r>
            <a:r>
              <a:rPr lang="tr-TR" sz="1600" i="1" dirty="0" smtClean="0"/>
              <a:t>494</a:t>
            </a:r>
            <a:endParaRPr lang="tr-TR" sz="1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7" y="1192519"/>
            <a:ext cx="3866443" cy="386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17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Venöz </a:t>
            </a:r>
            <a:r>
              <a:rPr lang="en-US" sz="3200" b="1" dirty="0" err="1" smtClean="0">
                <a:solidFill>
                  <a:srgbClr val="FF0000"/>
                </a:solidFill>
              </a:rPr>
              <a:t>Bacak</a:t>
            </a:r>
            <a:r>
              <a:rPr lang="en-US" sz="3200" b="1" dirty="0" smtClean="0">
                <a:solidFill>
                  <a:srgbClr val="FF0000"/>
                </a:solidFill>
              </a:rPr>
              <a:t> Ülserlerinde </a:t>
            </a:r>
            <a:r>
              <a:rPr lang="en-US" sz="3200" b="1" dirty="0" err="1" smtClean="0">
                <a:solidFill>
                  <a:srgbClr val="FF0000"/>
                </a:solidFill>
              </a:rPr>
              <a:t>Tekrarlama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Riski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(2)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644" y="1580352"/>
            <a:ext cx="4447470" cy="438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okal </a:t>
            </a:r>
            <a:r>
              <a:rPr lang="en-US" b="1" dirty="0" err="1" smtClean="0">
                <a:solidFill>
                  <a:srgbClr val="FF0000"/>
                </a:solidFill>
              </a:rPr>
              <a:t>faktörler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K</a:t>
            </a:r>
            <a:r>
              <a:rPr lang="en-US" dirty="0" smtClean="0"/>
              <a:t>ompresyon </a:t>
            </a:r>
            <a:r>
              <a:rPr lang="en-US" dirty="0" err="1" smtClean="0"/>
              <a:t>tedavilerine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edilmemesi</a:t>
            </a:r>
            <a:endParaRPr lang="en-US" dirty="0" smtClean="0"/>
          </a:p>
          <a:p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tedaviye</a:t>
            </a:r>
            <a:r>
              <a:rPr lang="en-US" dirty="0" smtClean="0"/>
              <a:t> </a:t>
            </a:r>
            <a:r>
              <a:rPr lang="en-US" dirty="0" err="1" smtClean="0"/>
              <a:t>uyum</a:t>
            </a:r>
            <a:r>
              <a:rPr lang="en-US" dirty="0" smtClean="0"/>
              <a:t> </a:t>
            </a:r>
            <a:r>
              <a:rPr lang="en-US" dirty="0" err="1" smtClean="0"/>
              <a:t>sağlayamaması</a:t>
            </a:r>
            <a:endParaRPr lang="en-US" dirty="0" smtClean="0"/>
          </a:p>
          <a:p>
            <a:r>
              <a:rPr lang="en-US" dirty="0" smtClean="0"/>
              <a:t>Kompresyon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uygulama</a:t>
            </a:r>
            <a:r>
              <a:rPr lang="en-US" dirty="0" smtClean="0"/>
              <a:t> </a:t>
            </a:r>
            <a:r>
              <a:rPr lang="en-US" dirty="0" err="1" smtClean="0"/>
              <a:t>eksiklikleri</a:t>
            </a:r>
            <a:endParaRPr lang="en-US" dirty="0" smtClean="0"/>
          </a:p>
          <a:p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basıncın</a:t>
            </a:r>
            <a:r>
              <a:rPr lang="en-US" dirty="0"/>
              <a:t> </a:t>
            </a:r>
            <a:r>
              <a:rPr lang="en-US" dirty="0" err="1" smtClean="0"/>
              <a:t>sağlanamaması</a:t>
            </a:r>
            <a:endParaRPr lang="en-US" dirty="0" smtClean="0"/>
          </a:p>
          <a:p>
            <a:r>
              <a:rPr lang="en-US" dirty="0" err="1" smtClean="0"/>
              <a:t>Ortopedik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975225" y="1608482"/>
            <a:ext cx="3815998" cy="40782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Sistemik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Faktörler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Obezite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Arteriyel </a:t>
            </a:r>
            <a:r>
              <a:rPr lang="en-US" dirty="0" err="1" smtClean="0">
                <a:solidFill>
                  <a:srgbClr val="000000"/>
                </a:solidFill>
              </a:rPr>
              <a:t>hipertansiyon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Yetersiz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beslenme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Yetersiz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egzersiz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Alkol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sigara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Posttrombotik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sendrom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Venöz </a:t>
            </a:r>
            <a:r>
              <a:rPr lang="en-US" dirty="0" err="1" smtClean="0">
                <a:solidFill>
                  <a:srgbClr val="000000"/>
                </a:solidFill>
              </a:rPr>
              <a:t>yetmezlik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9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7"/>
            <a:ext cx="8229600" cy="938917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Kötü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Prognoz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Kriterleri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171"/>
            <a:ext cx="8229600" cy="5566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yılın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sürmesi</a:t>
            </a:r>
            <a:r>
              <a:rPr lang="en-US" sz="2400" dirty="0"/>
              <a:t> </a:t>
            </a:r>
            <a:r>
              <a:rPr lang="en-US" sz="2400" dirty="0" smtClean="0"/>
              <a:t>(%70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tekrarlama</a:t>
            </a:r>
            <a:r>
              <a:rPr lang="en-US" sz="2400" dirty="0" smtClean="0"/>
              <a:t> </a:t>
            </a:r>
            <a:r>
              <a:rPr lang="en-US" sz="2400" dirty="0" err="1" smtClean="0"/>
              <a:t>riski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Geniş</a:t>
            </a:r>
            <a:r>
              <a:rPr lang="en-US" sz="2400" dirty="0" smtClean="0"/>
              <a:t> </a:t>
            </a:r>
            <a:r>
              <a:rPr lang="en-US" sz="2400" dirty="0" err="1" smtClean="0"/>
              <a:t>yaralar</a:t>
            </a:r>
            <a:endParaRPr lang="en-US" sz="2400" dirty="0" smtClean="0"/>
          </a:p>
          <a:p>
            <a:r>
              <a:rPr lang="en-US" sz="2400" dirty="0" err="1" smtClean="0"/>
              <a:t>Yara</a:t>
            </a:r>
            <a:r>
              <a:rPr lang="en-US" sz="2400" dirty="0" smtClean="0"/>
              <a:t> </a:t>
            </a:r>
            <a:r>
              <a:rPr lang="en-US" sz="2400" dirty="0" err="1" smtClean="0"/>
              <a:t>yüzeyinin</a:t>
            </a:r>
            <a:r>
              <a:rPr lang="en-US" sz="2400" dirty="0" smtClean="0"/>
              <a:t> %50 </a:t>
            </a:r>
            <a:r>
              <a:rPr lang="en-US" sz="2400" dirty="0" err="1" smtClean="0"/>
              <a:t>nin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üzerinde</a:t>
            </a:r>
            <a:r>
              <a:rPr lang="en-US" sz="2400" dirty="0" smtClean="0"/>
              <a:t> fibrin </a:t>
            </a:r>
            <a:r>
              <a:rPr lang="en-US" sz="2400" dirty="0" err="1" smtClean="0"/>
              <a:t>kaplı</a:t>
            </a:r>
            <a:r>
              <a:rPr lang="en-US" sz="2400" dirty="0" smtClean="0"/>
              <a:t> </a:t>
            </a:r>
            <a:r>
              <a:rPr lang="en-US" sz="2400" dirty="0" err="1" smtClean="0"/>
              <a:t>olması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Ayak</a:t>
            </a:r>
            <a:r>
              <a:rPr lang="en-US" sz="2400" dirty="0" smtClean="0"/>
              <a:t> </a:t>
            </a:r>
            <a:r>
              <a:rPr lang="en-US" sz="2400" dirty="0" err="1" smtClean="0"/>
              <a:t>bileği</a:t>
            </a:r>
            <a:r>
              <a:rPr lang="en-US" sz="2400" dirty="0" smtClean="0"/>
              <a:t>/</a:t>
            </a:r>
            <a:r>
              <a:rPr lang="en-US" sz="2400" dirty="0" err="1" smtClean="0"/>
              <a:t>kol</a:t>
            </a:r>
            <a:r>
              <a:rPr lang="en-US" sz="2400" dirty="0" smtClean="0"/>
              <a:t> </a:t>
            </a:r>
            <a:r>
              <a:rPr lang="en-US" sz="2400" dirty="0" err="1" smtClean="0"/>
              <a:t>indeksi</a:t>
            </a:r>
            <a:r>
              <a:rPr lang="en-US" sz="2400" dirty="0" smtClean="0"/>
              <a:t> &lt;0.8</a:t>
            </a:r>
          </a:p>
          <a:p>
            <a:r>
              <a:rPr lang="en-US" sz="2400" dirty="0" smtClean="0"/>
              <a:t>Venöz </a:t>
            </a:r>
            <a:r>
              <a:rPr lang="en-US" sz="2400" dirty="0" err="1" smtClean="0"/>
              <a:t>cerrahi</a:t>
            </a:r>
            <a:r>
              <a:rPr lang="en-US" sz="2400" dirty="0" smtClean="0"/>
              <a:t> </a:t>
            </a:r>
            <a:r>
              <a:rPr lang="en-US" sz="2400" dirty="0" err="1" smtClean="0"/>
              <a:t>hikayesi</a:t>
            </a:r>
            <a:r>
              <a:rPr lang="en-US" sz="2400" dirty="0" smtClean="0"/>
              <a:t> (stripping/</a:t>
            </a:r>
            <a:r>
              <a:rPr lang="en-US" sz="2400" dirty="0" err="1" smtClean="0"/>
              <a:t>ligasyon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tr-TR" sz="1600" i="1" dirty="0"/>
              <a:t>Cornwall JV et al. </a:t>
            </a:r>
            <a:r>
              <a:rPr lang="tr-TR" sz="1600" i="1" dirty="0" err="1"/>
              <a:t>Br</a:t>
            </a:r>
            <a:r>
              <a:rPr lang="tr-TR" sz="1600" i="1" dirty="0"/>
              <a:t> J </a:t>
            </a:r>
            <a:r>
              <a:rPr lang="tr-TR" sz="1600" i="1" dirty="0" err="1"/>
              <a:t>Surg</a:t>
            </a:r>
            <a:r>
              <a:rPr lang="tr-TR" sz="1600" i="1" dirty="0"/>
              <a:t>. 1986;73:693–6.</a:t>
            </a:r>
          </a:p>
          <a:p>
            <a:pPr marL="0" indent="0">
              <a:buNone/>
            </a:pPr>
            <a:r>
              <a:rPr lang="tr-TR" sz="1600" i="1" dirty="0" err="1"/>
              <a:t>Callam</a:t>
            </a:r>
            <a:r>
              <a:rPr lang="tr-TR" sz="1600" i="1" dirty="0"/>
              <a:t> MJ et al. </a:t>
            </a:r>
            <a:r>
              <a:rPr lang="tr-TR" sz="1600" i="1" dirty="0" err="1"/>
              <a:t>Br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J. 1985;290:1855–6</a:t>
            </a:r>
          </a:p>
          <a:p>
            <a:endParaRPr lang="en-US" sz="2400" dirty="0" smtClean="0"/>
          </a:p>
        </p:txBody>
      </p:sp>
      <p:pic>
        <p:nvPicPr>
          <p:cNvPr id="4" name="Picture 3" descr="shutterstock_7160588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11" y="3691466"/>
            <a:ext cx="2779889" cy="2779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Venöz </a:t>
            </a:r>
            <a:r>
              <a:rPr lang="en-US" sz="3200" b="1" dirty="0" err="1" smtClean="0">
                <a:solidFill>
                  <a:srgbClr val="FF0000"/>
                </a:solidFill>
              </a:rPr>
              <a:t>Ülser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Tedavisinde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Güçlükler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2885703"/>
              </p:ext>
            </p:extLst>
          </p:nvPr>
        </p:nvGraphicFramePr>
        <p:xfrm>
          <a:off x="1552223" y="1382889"/>
          <a:ext cx="5912555" cy="391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1201" y="5795833"/>
            <a:ext cx="7600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Etkin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tedavi</a:t>
            </a:r>
            <a:r>
              <a:rPr lang="en-US" sz="2400" b="1" dirty="0" smtClean="0"/>
              <a:t>:  </a:t>
            </a:r>
            <a:r>
              <a:rPr lang="en-US" sz="2400" dirty="0" err="1"/>
              <a:t>H</a:t>
            </a:r>
            <a:r>
              <a:rPr lang="en-US" sz="2400" dirty="0" err="1" smtClean="0"/>
              <a:t>astanın</a:t>
            </a:r>
            <a:r>
              <a:rPr lang="en-US" sz="2400" dirty="0" smtClean="0"/>
              <a:t> </a:t>
            </a:r>
            <a:r>
              <a:rPr lang="en-US" sz="2400" dirty="0" err="1" smtClean="0"/>
              <a:t>yaşam</a:t>
            </a:r>
            <a:r>
              <a:rPr lang="en-US" sz="2400" dirty="0" smtClean="0"/>
              <a:t> </a:t>
            </a:r>
            <a:r>
              <a:rPr lang="en-US" sz="2400" dirty="0" err="1" smtClean="0"/>
              <a:t>biçimini</a:t>
            </a:r>
            <a:r>
              <a:rPr lang="en-US" sz="2400" dirty="0" smtClean="0"/>
              <a:t> de </a:t>
            </a:r>
            <a:r>
              <a:rPr lang="en-US" sz="2400" dirty="0" err="1" smtClean="0"/>
              <a:t>düzenleyen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ömür</a:t>
            </a:r>
            <a:r>
              <a:rPr lang="en-US" sz="2400" dirty="0" smtClean="0"/>
              <a:t> </a:t>
            </a:r>
            <a:r>
              <a:rPr lang="en-US" sz="2400" dirty="0" err="1" smtClean="0"/>
              <a:t>boyu</a:t>
            </a:r>
            <a:r>
              <a:rPr lang="en-US" sz="2400" dirty="0" smtClean="0"/>
              <a:t> </a:t>
            </a:r>
            <a:r>
              <a:rPr lang="en-US" sz="2400" dirty="0" err="1" smtClean="0"/>
              <a:t>sürmesi</a:t>
            </a:r>
            <a:r>
              <a:rPr lang="en-US" sz="2400" dirty="0" smtClean="0"/>
              <a:t> </a:t>
            </a:r>
            <a:r>
              <a:rPr lang="en-US" sz="2400" dirty="0" err="1" smtClean="0"/>
              <a:t>gereken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yaklaşımlar</a:t>
            </a:r>
            <a:r>
              <a:rPr lang="en-US" sz="2400" dirty="0" smtClean="0"/>
              <a:t> </a:t>
            </a:r>
            <a:r>
              <a:rPr lang="en-US" sz="2400" dirty="0" err="1" smtClean="0"/>
              <a:t>gerektirir</a:t>
            </a:r>
            <a:r>
              <a:rPr lang="en-US" sz="2400" dirty="0" smtClean="0"/>
              <a:t> 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7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70867" y="161625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0867" y="274638"/>
            <a:ext cx="485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İlginiz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İçin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Teşekkürler</a:t>
            </a:r>
            <a:r>
              <a:rPr lang="en-US" sz="3600" b="1" dirty="0" smtClean="0">
                <a:solidFill>
                  <a:schemeClr val="bg1"/>
                </a:solidFill>
              </a:rPr>
              <a:t> …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8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Venöz </a:t>
            </a:r>
            <a:r>
              <a:rPr lang="en-US" sz="3200" b="1" dirty="0" err="1">
                <a:solidFill>
                  <a:srgbClr val="FF0000"/>
                </a:solidFill>
              </a:rPr>
              <a:t>Ü</a:t>
            </a:r>
            <a:r>
              <a:rPr lang="en-US" sz="3200" b="1" dirty="0" err="1" smtClean="0">
                <a:solidFill>
                  <a:srgbClr val="FF0000"/>
                </a:solidFill>
              </a:rPr>
              <a:t>lserlerde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F</a:t>
            </a:r>
            <a:r>
              <a:rPr lang="en-US" sz="3200" b="1" dirty="0" err="1" smtClean="0">
                <a:solidFill>
                  <a:srgbClr val="FF0000"/>
                </a:solidFill>
              </a:rPr>
              <a:t>izyopatoloji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639"/>
            <a:ext cx="5003800" cy="5096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A. Venöz </a:t>
            </a:r>
            <a:r>
              <a:rPr lang="en-US" sz="2400" b="1" dirty="0" err="1" smtClean="0"/>
              <a:t>Hipertansiyon</a:t>
            </a:r>
            <a:r>
              <a:rPr lang="en-US" sz="2400" b="1" dirty="0" smtClean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 smtClean="0"/>
              <a:t>Derin</a:t>
            </a:r>
            <a:r>
              <a:rPr lang="en-US" sz="2400" dirty="0" smtClean="0"/>
              <a:t> </a:t>
            </a:r>
            <a:r>
              <a:rPr lang="en-US" sz="2400" dirty="0" err="1" smtClean="0"/>
              <a:t>ven</a:t>
            </a:r>
            <a:r>
              <a:rPr lang="en-US" sz="2400" dirty="0" smtClean="0"/>
              <a:t> </a:t>
            </a:r>
            <a:r>
              <a:rPr lang="en-US" sz="2400" dirty="0" err="1" smtClean="0"/>
              <a:t>trombozu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/>
              <a:t>P</a:t>
            </a:r>
            <a:r>
              <a:rPr lang="en-US" sz="2400" dirty="0" err="1" smtClean="0"/>
              <a:t>erforatör</a:t>
            </a:r>
            <a:r>
              <a:rPr lang="en-US" sz="2400" dirty="0" smtClean="0"/>
              <a:t> </a:t>
            </a:r>
            <a:r>
              <a:rPr lang="en-US" sz="2400" dirty="0" err="1" smtClean="0"/>
              <a:t>yetmezliği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/>
              <a:t>Y</a:t>
            </a:r>
            <a:r>
              <a:rPr lang="en-US" sz="2400" dirty="0" err="1" smtClean="0"/>
              <a:t>üzeyel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derin</a:t>
            </a:r>
            <a:r>
              <a:rPr lang="en-US" sz="2400" dirty="0" smtClean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yetmezlik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AV </a:t>
            </a:r>
            <a:r>
              <a:rPr lang="en-US" sz="2400" dirty="0" err="1" smtClean="0"/>
              <a:t>fistüller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/>
              <a:t>B</a:t>
            </a:r>
            <a:r>
              <a:rPr lang="en-US" sz="2400" dirty="0" err="1" smtClean="0"/>
              <a:t>aldır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pompa</a:t>
            </a:r>
            <a:r>
              <a:rPr lang="en-US" sz="2400" dirty="0" smtClean="0"/>
              <a:t> </a:t>
            </a:r>
            <a:r>
              <a:rPr lang="en-US" sz="2400" dirty="0" err="1" smtClean="0"/>
              <a:t>yetmezliği</a:t>
            </a:r>
            <a:r>
              <a:rPr lang="en-US" sz="2400" dirty="0" smtClean="0"/>
              <a:t> vb..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/>
              <a:t>&gt;</a:t>
            </a:r>
            <a:r>
              <a:rPr lang="en-US" sz="2400" i="1" dirty="0" smtClean="0"/>
              <a:t>90mmHg </a:t>
            </a:r>
            <a:r>
              <a:rPr lang="en-US" sz="2400" i="1" dirty="0" err="1" smtClean="0"/>
              <a:t>basınçlar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venöz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hipertansiyon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olarak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kabul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edilir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61" y="1699862"/>
            <a:ext cx="3340027" cy="40151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778"/>
            <a:ext cx="8229600" cy="6208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Fibrin (Cuff) </a:t>
            </a:r>
            <a:r>
              <a:rPr lang="en-US" sz="2400" b="1" dirty="0" err="1"/>
              <a:t>Manşet</a:t>
            </a:r>
            <a:r>
              <a:rPr lang="en-US" sz="2400" b="1" dirty="0"/>
              <a:t> </a:t>
            </a:r>
            <a:r>
              <a:rPr lang="en-US" sz="2400" b="1" dirty="0" err="1"/>
              <a:t>Teorsi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 err="1"/>
              <a:t>Kapiller</a:t>
            </a:r>
            <a:r>
              <a:rPr lang="en-US" sz="2400" dirty="0"/>
              <a:t> </a:t>
            </a:r>
            <a:r>
              <a:rPr lang="en-US" sz="2400" dirty="0" err="1"/>
              <a:t>yatağın</a:t>
            </a:r>
            <a:r>
              <a:rPr lang="en-US" sz="2400" dirty="0"/>
              <a:t> </a:t>
            </a:r>
            <a:r>
              <a:rPr lang="en-US" sz="2400" dirty="0" err="1"/>
              <a:t>çevresinde</a:t>
            </a:r>
            <a:r>
              <a:rPr lang="en-US" sz="2400" dirty="0"/>
              <a:t> </a:t>
            </a:r>
            <a:r>
              <a:rPr lang="en-US" sz="2400" dirty="0" err="1"/>
              <a:t>intravasküler</a:t>
            </a:r>
            <a:r>
              <a:rPr lang="en-US" sz="2400" dirty="0"/>
              <a:t> </a:t>
            </a:r>
            <a:r>
              <a:rPr lang="en-US" sz="2400" dirty="0" err="1"/>
              <a:t>basıncı</a:t>
            </a:r>
            <a:r>
              <a:rPr lang="en-US" sz="2400" dirty="0"/>
              <a:t> </a:t>
            </a:r>
            <a:r>
              <a:rPr lang="en-US" sz="2400" dirty="0" err="1"/>
              <a:t>arttıracak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fibrin </a:t>
            </a:r>
            <a:r>
              <a:rPr lang="en-US" sz="2400" dirty="0" err="1"/>
              <a:t>depolanması</a:t>
            </a:r>
            <a:r>
              <a:rPr lang="en-US" sz="2400" dirty="0"/>
              <a:t>, </a:t>
            </a:r>
            <a:r>
              <a:rPr lang="en-US" sz="2400" dirty="0" err="1"/>
              <a:t>doku</a:t>
            </a:r>
            <a:r>
              <a:rPr lang="en-US" sz="2400" dirty="0"/>
              <a:t> </a:t>
            </a:r>
            <a:r>
              <a:rPr lang="en-US" sz="2400" dirty="0" err="1"/>
              <a:t>oksijenizasyonun</a:t>
            </a:r>
            <a:r>
              <a:rPr lang="en-US" sz="2400" dirty="0"/>
              <a:t> </a:t>
            </a:r>
            <a:r>
              <a:rPr lang="en-US" sz="2400" dirty="0" err="1"/>
              <a:t>yaklaşık</a:t>
            </a:r>
            <a:r>
              <a:rPr lang="en-US" sz="2400" dirty="0"/>
              <a:t> 20 </a:t>
            </a:r>
            <a:r>
              <a:rPr lang="en-US" sz="2400" dirty="0" err="1"/>
              <a:t>kat</a:t>
            </a:r>
            <a:r>
              <a:rPr lang="en-US" sz="2400" dirty="0"/>
              <a:t> </a:t>
            </a:r>
            <a:r>
              <a:rPr lang="en-US" sz="2400" dirty="0" err="1"/>
              <a:t>bozulması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İnflamatuvar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Tuzak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teorisi</a:t>
            </a:r>
            <a:r>
              <a:rPr lang="en-US" sz="2400" b="1" dirty="0" smtClean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Fibrin </a:t>
            </a:r>
            <a:r>
              <a:rPr lang="en-US" sz="2400" dirty="0" err="1" smtClean="0"/>
              <a:t>manşet</a:t>
            </a:r>
            <a:r>
              <a:rPr lang="en-US" sz="2400" dirty="0" smtClean="0"/>
              <a:t> </a:t>
            </a:r>
            <a:r>
              <a:rPr lang="en-US" sz="2400" dirty="0" err="1" smtClean="0"/>
              <a:t>içerisinde</a:t>
            </a:r>
            <a:r>
              <a:rPr lang="en-US" sz="2400" dirty="0" smtClean="0"/>
              <a:t> </a:t>
            </a:r>
            <a:r>
              <a:rPr lang="en-US" sz="2400" dirty="0" err="1" smtClean="0"/>
              <a:t>çeşitli</a:t>
            </a:r>
            <a:r>
              <a:rPr lang="en-US" sz="2400" dirty="0" smtClean="0"/>
              <a:t> </a:t>
            </a:r>
            <a:r>
              <a:rPr lang="en-US" sz="2400" dirty="0" err="1" smtClean="0"/>
              <a:t>büyüme</a:t>
            </a:r>
            <a:r>
              <a:rPr lang="en-US" sz="2400" dirty="0" smtClean="0"/>
              <a:t> </a:t>
            </a:r>
            <a:r>
              <a:rPr lang="en-US" sz="2400" dirty="0" err="1" smtClean="0"/>
              <a:t>faktörlerinin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depolanması</a:t>
            </a:r>
            <a:r>
              <a:rPr lang="en-US" sz="2400" dirty="0" smtClean="0"/>
              <a:t> </a:t>
            </a:r>
            <a:r>
              <a:rPr lang="en-US" sz="2400" dirty="0" err="1" smtClean="0"/>
              <a:t>nedeniyle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kontrolsüz</a:t>
            </a:r>
            <a:r>
              <a:rPr lang="en-US" sz="2400" dirty="0" smtClean="0"/>
              <a:t> </a:t>
            </a:r>
            <a:r>
              <a:rPr lang="en-US" sz="2400" dirty="0" err="1" smtClean="0"/>
              <a:t>inflamasyon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Tuzaklanan</a:t>
            </a:r>
            <a:r>
              <a:rPr lang="en-US" sz="2400" dirty="0" smtClean="0"/>
              <a:t> </a:t>
            </a:r>
            <a:r>
              <a:rPr lang="en-US" sz="2400" dirty="0" err="1" smtClean="0"/>
              <a:t>lökositlerden</a:t>
            </a:r>
            <a:r>
              <a:rPr lang="en-US" sz="2400" dirty="0" smtClean="0"/>
              <a:t> </a:t>
            </a:r>
            <a:r>
              <a:rPr lang="en-US" sz="2400" dirty="0" err="1" smtClean="0"/>
              <a:t>salınan</a:t>
            </a:r>
            <a:r>
              <a:rPr lang="en-US" sz="2400" dirty="0" smtClean="0"/>
              <a:t> </a:t>
            </a:r>
            <a:r>
              <a:rPr lang="en-US" sz="2400" dirty="0" err="1" smtClean="0"/>
              <a:t>proteolitik</a:t>
            </a:r>
            <a:r>
              <a:rPr lang="en-US" sz="2400" dirty="0" smtClean="0"/>
              <a:t> </a:t>
            </a:r>
            <a:r>
              <a:rPr lang="en-US" sz="2400" dirty="0" err="1" smtClean="0"/>
              <a:t>enzimler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reaktif</a:t>
            </a:r>
            <a:r>
              <a:rPr lang="en-US" sz="2400" dirty="0" smtClean="0"/>
              <a:t> </a:t>
            </a:r>
            <a:r>
              <a:rPr lang="en-US" sz="2400" dirty="0" err="1" smtClean="0"/>
              <a:t>oksijen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metabolitleri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Kapiller</a:t>
            </a:r>
            <a:r>
              <a:rPr lang="en-US" sz="2400" dirty="0" smtClean="0"/>
              <a:t> </a:t>
            </a:r>
            <a:r>
              <a:rPr lang="en-US" sz="2400" dirty="0" err="1" smtClean="0"/>
              <a:t>permeabilite</a:t>
            </a:r>
            <a:r>
              <a:rPr lang="en-US" sz="2400" dirty="0" smtClean="0"/>
              <a:t> </a:t>
            </a:r>
            <a:r>
              <a:rPr lang="en-US" sz="2400" dirty="0" err="1" smtClean="0"/>
              <a:t>artışı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Iskemi</a:t>
            </a:r>
            <a:r>
              <a:rPr lang="en-US" sz="2400" dirty="0" smtClean="0"/>
              <a:t>- </a:t>
            </a:r>
            <a:r>
              <a:rPr lang="en-US" sz="2400" dirty="0" err="1" smtClean="0"/>
              <a:t>hipokisi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iskemi</a:t>
            </a:r>
            <a:r>
              <a:rPr lang="en-US" sz="2400" dirty="0" smtClean="0"/>
              <a:t>/</a:t>
            </a:r>
            <a:r>
              <a:rPr lang="en-US" sz="2400" dirty="0" err="1" smtClean="0"/>
              <a:t>reperfüzyon</a:t>
            </a:r>
            <a:r>
              <a:rPr lang="en-US" sz="2400" dirty="0" smtClean="0"/>
              <a:t> </a:t>
            </a:r>
            <a:r>
              <a:rPr lang="en-US" sz="2400" dirty="0" err="1" smtClean="0"/>
              <a:t>hasarı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532"/>
            <a:ext cx="8229600" cy="6005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/>
              <a:t>D. </a:t>
            </a:r>
            <a:r>
              <a:rPr lang="en-US" sz="2400" b="1" dirty="0" err="1" smtClean="0"/>
              <a:t>Kontrolsüz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sitokin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salınımı</a:t>
            </a:r>
            <a:r>
              <a:rPr lang="en-US" sz="2400" b="1" dirty="0" smtClean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err="1" smtClean="0"/>
              <a:t>Çeşitli</a:t>
            </a:r>
            <a:r>
              <a:rPr lang="en-US" sz="2400" dirty="0" smtClean="0"/>
              <a:t> </a:t>
            </a:r>
            <a:r>
              <a:rPr lang="en-US" sz="2400" dirty="0" err="1" smtClean="0"/>
              <a:t>proinflamatuar</a:t>
            </a:r>
            <a:r>
              <a:rPr lang="en-US" sz="2400" dirty="0" smtClean="0"/>
              <a:t> </a:t>
            </a:r>
            <a:r>
              <a:rPr lang="en-US" sz="2400" dirty="0" err="1" smtClean="0"/>
              <a:t>sitokinler</a:t>
            </a:r>
            <a:r>
              <a:rPr lang="en-US" sz="2400" dirty="0" smtClean="0"/>
              <a:t>, TNF-α, TGF-β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matriks</a:t>
            </a:r>
            <a:r>
              <a:rPr lang="en-US" sz="2400" dirty="0" smtClean="0"/>
              <a:t> </a:t>
            </a:r>
            <a:r>
              <a:rPr lang="en-US" sz="2400" dirty="0" err="1" smtClean="0"/>
              <a:t>metalloproteinazlar</a:t>
            </a:r>
            <a:r>
              <a:rPr lang="en-US" sz="2400" dirty="0" smtClean="0"/>
              <a:t> </a:t>
            </a:r>
            <a:r>
              <a:rPr lang="en-US" sz="2400" dirty="0" err="1" smtClean="0"/>
              <a:t>ülserin</a:t>
            </a:r>
            <a:r>
              <a:rPr lang="en-US" sz="2400" dirty="0" smtClean="0"/>
              <a:t> </a:t>
            </a:r>
            <a:r>
              <a:rPr lang="en-US" sz="2400" dirty="0" err="1" smtClean="0"/>
              <a:t>kronikleşmesine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olurlar</a:t>
            </a:r>
            <a:r>
              <a:rPr lang="en-US" sz="2400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/>
              <a:t>E. </a:t>
            </a:r>
            <a:r>
              <a:rPr lang="en-US" sz="2400" b="1" dirty="0" err="1" smtClean="0"/>
              <a:t>Diğer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Etkenler</a:t>
            </a:r>
            <a:r>
              <a:rPr lang="en-US" sz="2400" b="1" dirty="0" smtClean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Fct5 Leiden </a:t>
            </a:r>
            <a:r>
              <a:rPr lang="en-US" sz="2400" dirty="0" err="1" smtClean="0"/>
              <a:t>mutasyonu</a:t>
            </a:r>
            <a:r>
              <a:rPr lang="en-US" sz="2400" dirty="0" smtClean="0"/>
              <a:t>, </a:t>
            </a:r>
            <a:r>
              <a:rPr lang="en-US" sz="2400" dirty="0" err="1" smtClean="0"/>
              <a:t>protrombin</a:t>
            </a:r>
            <a:r>
              <a:rPr lang="en-US" sz="2400" dirty="0" smtClean="0"/>
              <a:t> </a:t>
            </a:r>
            <a:r>
              <a:rPr lang="en-US" sz="2400" dirty="0" err="1" smtClean="0"/>
              <a:t>mutasyonları</a:t>
            </a:r>
            <a:r>
              <a:rPr lang="en-US" sz="2400" dirty="0" smtClean="0"/>
              <a:t>, </a:t>
            </a:r>
            <a:r>
              <a:rPr lang="en-US" sz="2400" dirty="0" err="1" smtClean="0"/>
              <a:t>antitrombin</a:t>
            </a:r>
            <a:r>
              <a:rPr lang="en-US" sz="2400" dirty="0" smtClean="0"/>
              <a:t> </a:t>
            </a:r>
            <a:r>
              <a:rPr lang="en-US" sz="2400" dirty="0" err="1" smtClean="0"/>
              <a:t>eksikliği</a:t>
            </a:r>
            <a:r>
              <a:rPr lang="en-US" sz="2400" dirty="0" smtClean="0"/>
              <a:t>, </a:t>
            </a:r>
            <a:r>
              <a:rPr lang="en-US" sz="2400" dirty="0" err="1" smtClean="0"/>
              <a:t>antifosfolipid</a:t>
            </a:r>
            <a:r>
              <a:rPr lang="en-US" sz="2400" dirty="0" smtClean="0"/>
              <a:t> </a:t>
            </a:r>
            <a:r>
              <a:rPr lang="en-US" sz="2400" dirty="0" err="1" smtClean="0"/>
              <a:t>antikorlar</a:t>
            </a:r>
            <a:r>
              <a:rPr lang="en-US" sz="2400" dirty="0" smtClean="0"/>
              <a:t>, protein C </a:t>
            </a:r>
            <a:r>
              <a:rPr lang="en-US" sz="2400" dirty="0" err="1" smtClean="0"/>
              <a:t>ve</a:t>
            </a:r>
            <a:r>
              <a:rPr lang="en-US" sz="2400" dirty="0" smtClean="0"/>
              <a:t> S </a:t>
            </a:r>
            <a:r>
              <a:rPr lang="en-US" sz="2400" dirty="0" err="1" smtClean="0"/>
              <a:t>eksiklikleri</a:t>
            </a:r>
            <a:r>
              <a:rPr lang="en-US" sz="2400" dirty="0" smtClean="0"/>
              <a:t>, </a:t>
            </a:r>
            <a:r>
              <a:rPr lang="en-US" sz="2400" dirty="0" err="1" smtClean="0"/>
              <a:t>hiperhomosisteinemi</a:t>
            </a:r>
            <a:r>
              <a:rPr lang="en-US" sz="2400" dirty="0"/>
              <a:t>.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tr-TR" sz="1600" i="1" dirty="0" err="1"/>
              <a:t>Burnand</a:t>
            </a:r>
            <a:r>
              <a:rPr lang="tr-TR" sz="1600" i="1" dirty="0"/>
              <a:t> KG et al. </a:t>
            </a:r>
            <a:r>
              <a:rPr lang="tr-TR" sz="1600" i="1" dirty="0" err="1"/>
              <a:t>Br</a:t>
            </a:r>
            <a:r>
              <a:rPr lang="tr-TR" sz="1600" i="1" dirty="0"/>
              <a:t> </a:t>
            </a:r>
            <a:r>
              <a:rPr lang="tr-TR" sz="1600" i="1" dirty="0" err="1"/>
              <a:t>Med</a:t>
            </a:r>
            <a:r>
              <a:rPr lang="tr-TR" sz="1600" i="1" dirty="0"/>
              <a:t> J. 1982;285:1071–2.</a:t>
            </a:r>
          </a:p>
          <a:p>
            <a:pPr marL="0" indent="0">
              <a:buNone/>
            </a:pPr>
            <a:r>
              <a:rPr lang="tr-TR" sz="1600" i="1" dirty="0" err="1"/>
              <a:t>Falanga</a:t>
            </a:r>
            <a:r>
              <a:rPr lang="tr-TR" sz="1600" i="1" dirty="0"/>
              <a:t> V et al. </a:t>
            </a:r>
            <a:r>
              <a:rPr lang="tr-TR" sz="1600" i="1" dirty="0" err="1"/>
              <a:t>Lancet</a:t>
            </a:r>
            <a:r>
              <a:rPr lang="tr-TR" sz="1600" i="1" dirty="0"/>
              <a:t>. 1993;341:1006–8. </a:t>
            </a:r>
          </a:p>
          <a:p>
            <a:pPr marL="0" indent="0">
              <a:buNone/>
            </a:pPr>
            <a:r>
              <a:rPr lang="tr-TR" sz="1600" i="1" dirty="0" err="1"/>
              <a:t>Mendez</a:t>
            </a:r>
            <a:r>
              <a:rPr lang="tr-TR" sz="1600" i="1" dirty="0"/>
              <a:t> MV et al. J </a:t>
            </a:r>
            <a:r>
              <a:rPr lang="tr-TR" sz="1600" i="1" dirty="0" err="1"/>
              <a:t>Vasc</a:t>
            </a:r>
            <a:r>
              <a:rPr lang="tr-TR" sz="1600" i="1" dirty="0"/>
              <a:t> </a:t>
            </a:r>
            <a:r>
              <a:rPr lang="tr-TR" sz="1600" i="1" dirty="0" err="1"/>
              <a:t>Surg</a:t>
            </a:r>
            <a:r>
              <a:rPr lang="tr-TR" sz="1600" i="1" dirty="0"/>
              <a:t>. 1999;30:734–43. </a:t>
            </a:r>
          </a:p>
          <a:p>
            <a:pPr marL="0" indent="0">
              <a:buNone/>
            </a:pPr>
            <a:r>
              <a:rPr lang="tr-TR" sz="1600" i="1" dirty="0" err="1"/>
              <a:t>Higley</a:t>
            </a:r>
            <a:r>
              <a:rPr lang="tr-TR" sz="1600" i="1" dirty="0"/>
              <a:t> HR et al. </a:t>
            </a:r>
            <a:r>
              <a:rPr lang="tr-TR" sz="1600" i="1" dirty="0" err="1"/>
              <a:t>Br</a:t>
            </a:r>
            <a:r>
              <a:rPr lang="tr-TR" sz="1600" i="1" dirty="0"/>
              <a:t> J </a:t>
            </a:r>
            <a:r>
              <a:rPr lang="tr-TR" sz="1600" i="1" dirty="0" err="1"/>
              <a:t>Dermatol</a:t>
            </a:r>
            <a:r>
              <a:rPr lang="tr-TR" sz="1600" i="1" dirty="0"/>
              <a:t>. 1995;132:79–85. </a:t>
            </a:r>
          </a:p>
          <a:p>
            <a:pPr marL="0" indent="0">
              <a:buNone/>
            </a:pPr>
            <a:r>
              <a:rPr lang="tr-TR" sz="1600" i="1" dirty="0" err="1"/>
              <a:t>Norgauer</a:t>
            </a:r>
            <a:r>
              <a:rPr lang="tr-TR" sz="1600" i="1" dirty="0"/>
              <a:t> J et al. </a:t>
            </a:r>
            <a:r>
              <a:rPr lang="tr-TR" sz="1600" i="1" dirty="0" err="1"/>
              <a:t>Br</a:t>
            </a:r>
            <a:r>
              <a:rPr lang="tr-TR" sz="1600" i="1" dirty="0"/>
              <a:t> J </a:t>
            </a:r>
            <a:r>
              <a:rPr lang="tr-TR" sz="1600" i="1" dirty="0" err="1"/>
              <a:t>Dermatol</a:t>
            </a:r>
            <a:r>
              <a:rPr lang="tr-TR" sz="1600" i="1" dirty="0"/>
              <a:t>. 2002;147:1180–6. 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6714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Tedaviye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Nereden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Başlamalı</a:t>
            </a:r>
            <a:r>
              <a:rPr lang="en-US" sz="3200" b="1" dirty="0" smtClean="0">
                <a:solidFill>
                  <a:srgbClr val="FF0000"/>
                </a:solidFill>
              </a:rPr>
              <a:t> 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241776"/>
            <a:ext cx="4862687" cy="55456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Fizyopatolojiye</a:t>
            </a:r>
            <a:r>
              <a:rPr lang="en-US" sz="2400" dirty="0" smtClean="0"/>
              <a:t> </a:t>
            </a:r>
            <a:r>
              <a:rPr lang="en-US" sz="2400" dirty="0" err="1" smtClean="0"/>
              <a:t>bakıldığında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    En </a:t>
            </a:r>
            <a:r>
              <a:rPr lang="en-US" sz="2400" dirty="0" err="1" smtClean="0"/>
              <a:t>önemli</a:t>
            </a:r>
            <a:r>
              <a:rPr lang="en-US" sz="2400" dirty="0" smtClean="0"/>
              <a:t> </a:t>
            </a:r>
            <a:r>
              <a:rPr lang="en-US" sz="2400" dirty="0" err="1" smtClean="0"/>
              <a:t>etken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başlangıç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noktası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Venöz </a:t>
            </a:r>
            <a:r>
              <a:rPr lang="en-US" sz="2400" b="1" i="1" dirty="0" err="1" smtClean="0"/>
              <a:t>Hipertansiyon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!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Tedavinin en </a:t>
            </a:r>
            <a:r>
              <a:rPr lang="en-US" sz="2400" dirty="0" err="1" smtClean="0"/>
              <a:t>önemli</a:t>
            </a:r>
            <a:r>
              <a:rPr lang="en-US" sz="2400" dirty="0" smtClean="0"/>
              <a:t> </a:t>
            </a:r>
            <a:r>
              <a:rPr lang="en-US" sz="2400" dirty="0" err="1" smtClean="0"/>
              <a:t>bileşeni</a:t>
            </a:r>
            <a:r>
              <a:rPr lang="en-US" sz="2400" dirty="0" smtClean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hipertansiyonun</a:t>
            </a:r>
            <a:r>
              <a:rPr lang="en-US" sz="2400" dirty="0" smtClean="0"/>
              <a:t> </a:t>
            </a:r>
            <a:r>
              <a:rPr lang="en-US" sz="2400" dirty="0" err="1" smtClean="0"/>
              <a:t>önlenmesine</a:t>
            </a:r>
            <a:r>
              <a:rPr lang="en-US" sz="2400" dirty="0" smtClean="0"/>
              <a:t> </a:t>
            </a:r>
            <a:r>
              <a:rPr lang="en-US" sz="2400" dirty="0" err="1" smtClean="0"/>
              <a:t>yönelik</a:t>
            </a:r>
            <a:r>
              <a:rPr lang="en-US" sz="2400" dirty="0" smtClean="0"/>
              <a:t> </a:t>
            </a:r>
            <a:r>
              <a:rPr lang="en-US" sz="2400" dirty="0" err="1" smtClean="0"/>
              <a:t>yaklaşımlardır</a:t>
            </a:r>
            <a:r>
              <a:rPr lang="en-US" sz="2400" dirty="0" smtClean="0"/>
              <a:t>. </a:t>
            </a:r>
            <a:r>
              <a:rPr lang="en-US" sz="2400" dirty="0" err="1" smtClean="0"/>
              <a:t>Böylece</a:t>
            </a:r>
            <a:r>
              <a:rPr lang="en-US" sz="2400" dirty="0" smtClean="0"/>
              <a:t>;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536575" indent="0">
              <a:lnSpc>
                <a:spcPct val="90000"/>
              </a:lnSpc>
              <a:buNone/>
            </a:pPr>
            <a:r>
              <a:rPr lang="en-US" sz="2400" dirty="0" smtClean="0"/>
              <a:t>Lokal </a:t>
            </a:r>
            <a:r>
              <a:rPr lang="en-US" sz="2400" dirty="0" err="1" smtClean="0"/>
              <a:t>dolaşımın</a:t>
            </a:r>
            <a:r>
              <a:rPr lang="en-US" sz="2400" dirty="0" smtClean="0"/>
              <a:t> </a:t>
            </a:r>
            <a:r>
              <a:rPr lang="en-US" sz="2400" dirty="0" err="1" smtClean="0"/>
              <a:t>iyileştirilmesi</a:t>
            </a:r>
            <a:endParaRPr lang="en-US" sz="2400" dirty="0" smtClean="0"/>
          </a:p>
          <a:p>
            <a:pPr marL="536575" indent="0">
              <a:lnSpc>
                <a:spcPct val="90000"/>
              </a:lnSpc>
              <a:buNone/>
            </a:pPr>
            <a:r>
              <a:rPr lang="en-US" sz="2400" dirty="0" smtClean="0"/>
              <a:t>Yeterli </a:t>
            </a:r>
            <a:r>
              <a:rPr lang="en-US" sz="2400" dirty="0" err="1"/>
              <a:t>nutrisyonun</a:t>
            </a:r>
            <a:r>
              <a:rPr lang="en-US" sz="2400" dirty="0"/>
              <a:t> </a:t>
            </a:r>
            <a:r>
              <a:rPr lang="en-US" sz="2400" dirty="0" err="1"/>
              <a:t>sağlanması</a:t>
            </a:r>
            <a:endParaRPr lang="en-US" sz="2400" dirty="0"/>
          </a:p>
          <a:p>
            <a:pPr marL="536575" indent="0">
              <a:lnSpc>
                <a:spcPct val="90000"/>
              </a:lnSpc>
              <a:buNone/>
            </a:pPr>
            <a:r>
              <a:rPr lang="en-US" sz="2400" dirty="0" err="1"/>
              <a:t>Dokunun</a:t>
            </a:r>
            <a:r>
              <a:rPr lang="en-US" sz="2400" dirty="0"/>
              <a:t> </a:t>
            </a:r>
            <a:r>
              <a:rPr lang="en-US" sz="2400" dirty="0" err="1"/>
              <a:t>yeterli</a:t>
            </a:r>
            <a:r>
              <a:rPr lang="en-US" sz="2400" dirty="0"/>
              <a:t> </a:t>
            </a:r>
            <a:r>
              <a:rPr lang="en-US" sz="2400" dirty="0" err="1" smtClean="0"/>
              <a:t>oksijenlenmesi</a:t>
            </a:r>
            <a:endParaRPr lang="en-US" sz="2400" dirty="0"/>
          </a:p>
          <a:p>
            <a:pPr marL="536575" indent="0">
              <a:lnSpc>
                <a:spcPct val="90000"/>
              </a:lnSpc>
              <a:buNone/>
            </a:pPr>
            <a:r>
              <a:rPr lang="en-US" sz="2400" dirty="0" err="1" smtClean="0"/>
              <a:t>amaçlanır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8960" r="10877"/>
          <a:stretch/>
        </p:blipFill>
        <p:spPr>
          <a:xfrm>
            <a:off x="5376334" y="3968128"/>
            <a:ext cx="3725332" cy="288987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5281" t="2552" b="1005"/>
          <a:stretch/>
        </p:blipFill>
        <p:spPr>
          <a:xfrm>
            <a:off x="5912554" y="1332853"/>
            <a:ext cx="2215447" cy="154581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179279">
            <a:off x="5286397" y="983371"/>
            <a:ext cx="3602805" cy="2292738"/>
          </a:xfrm>
          <a:prstGeom prst="cloudCallout">
            <a:avLst>
              <a:gd name="adj1" fmla="val -2125"/>
              <a:gd name="adj2" fmla="val 84087"/>
            </a:avLst>
          </a:prstGeom>
          <a:noFill/>
          <a:ln w="158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4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336527"/>
            <a:ext cx="8596489" cy="63849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Kompresyon </a:t>
            </a:r>
            <a:r>
              <a:rPr lang="en-US" sz="2400" b="1" dirty="0" err="1">
                <a:solidFill>
                  <a:srgbClr val="FF0000"/>
                </a:solidFill>
              </a:rPr>
              <a:t>tedavisi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günümüzde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kabul</a:t>
            </a:r>
            <a:r>
              <a:rPr lang="en-US" sz="2400" dirty="0" smtClean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</a:t>
            </a:r>
            <a:r>
              <a:rPr lang="en-US" sz="2400" dirty="0" err="1"/>
              <a:t>altın</a:t>
            </a:r>
            <a:r>
              <a:rPr lang="en-US" sz="2400" dirty="0"/>
              <a:t> </a:t>
            </a:r>
            <a:r>
              <a:rPr lang="en-US" sz="2400" dirty="0" err="1"/>
              <a:t>standart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tedavi</a:t>
            </a:r>
            <a:r>
              <a:rPr lang="en-US" sz="2400" dirty="0" smtClean="0"/>
              <a:t> </a:t>
            </a:r>
            <a:r>
              <a:rPr lang="en-US" sz="2400" dirty="0" err="1"/>
              <a:t>yaklaşımıdır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	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Vasc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Surg</a:t>
            </a:r>
            <a:r>
              <a:rPr lang="en-US" sz="1600" i="1" dirty="0" smtClean="0"/>
              <a:t> 2014;60:3S-59S</a:t>
            </a:r>
            <a:endParaRPr lang="en-US" sz="1600" i="1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Hijyenin</a:t>
            </a:r>
            <a:r>
              <a:rPr lang="en-US" sz="2400" dirty="0" smtClean="0"/>
              <a:t> </a:t>
            </a:r>
            <a:r>
              <a:rPr lang="en-US" sz="2400" dirty="0" err="1" smtClean="0"/>
              <a:t>sağlanması</a:t>
            </a:r>
            <a:r>
              <a:rPr lang="en-US" sz="2400" dirty="0" smtClean="0"/>
              <a:t>, hasta </a:t>
            </a:r>
            <a:r>
              <a:rPr lang="en-US" sz="2400" dirty="0" err="1" smtClean="0"/>
              <a:t>eğitimi</a:t>
            </a:r>
            <a:r>
              <a:rPr lang="en-US" sz="2400" dirty="0" smtClean="0"/>
              <a:t>, </a:t>
            </a:r>
            <a:r>
              <a:rPr lang="en-US" sz="2400" dirty="0" err="1" smtClean="0"/>
              <a:t>nutrisyonel</a:t>
            </a:r>
            <a:r>
              <a:rPr lang="en-US" sz="2400" dirty="0" smtClean="0"/>
              <a:t> </a:t>
            </a:r>
            <a:r>
              <a:rPr lang="en-US" sz="2400" dirty="0" err="1" smtClean="0"/>
              <a:t>destek</a:t>
            </a:r>
            <a:r>
              <a:rPr lang="en-US" sz="2400" dirty="0" smtClean="0"/>
              <a:t>, kilo </a:t>
            </a:r>
            <a:r>
              <a:rPr lang="en-US" sz="2400" dirty="0" err="1" smtClean="0"/>
              <a:t>azaltılması</a:t>
            </a:r>
            <a:r>
              <a:rPr lang="en-US" sz="2400" dirty="0" smtClean="0"/>
              <a:t>, </a:t>
            </a:r>
            <a:r>
              <a:rPr lang="en-US" sz="2400" dirty="0" err="1" smtClean="0"/>
              <a:t>analjezik</a:t>
            </a:r>
            <a:r>
              <a:rPr lang="en-US" sz="2400" dirty="0" smtClean="0"/>
              <a:t> </a:t>
            </a:r>
            <a:r>
              <a:rPr lang="en-US" sz="2400" dirty="0" err="1" smtClean="0"/>
              <a:t>ilaçlar</a:t>
            </a:r>
            <a:r>
              <a:rPr lang="en-US" sz="2400" dirty="0" smtClean="0"/>
              <a:t>, </a:t>
            </a:r>
            <a:r>
              <a:rPr lang="en-US" sz="2400" dirty="0" err="1" smtClean="0"/>
              <a:t>filebotropik</a:t>
            </a:r>
            <a:r>
              <a:rPr lang="en-US" sz="2400" dirty="0" smtClean="0"/>
              <a:t> </a:t>
            </a:r>
            <a:r>
              <a:rPr lang="en-US" sz="2400" dirty="0" err="1" smtClean="0"/>
              <a:t>ilaçlar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desteklenmesi</a:t>
            </a:r>
            <a:r>
              <a:rPr lang="en-US" sz="2400" dirty="0" smtClean="0"/>
              <a:t> </a:t>
            </a:r>
            <a:r>
              <a:rPr lang="en-US" sz="2400" dirty="0" err="1" smtClean="0"/>
              <a:t>tedavi</a:t>
            </a:r>
            <a:r>
              <a:rPr lang="en-US" sz="2400" dirty="0" smtClean="0"/>
              <a:t> </a:t>
            </a:r>
            <a:r>
              <a:rPr lang="en-US" sz="2400" dirty="0" err="1" smtClean="0"/>
              <a:t>başarısını</a:t>
            </a:r>
            <a:r>
              <a:rPr lang="en-US" sz="2400" dirty="0" smtClean="0"/>
              <a:t> </a:t>
            </a:r>
            <a:r>
              <a:rPr lang="en-US" sz="2400" dirty="0" err="1" smtClean="0"/>
              <a:t>arttırır</a:t>
            </a:r>
            <a:r>
              <a:rPr lang="en-US" sz="24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Ancak</a:t>
            </a:r>
            <a:r>
              <a:rPr lang="en-US" sz="2400" dirty="0" smtClean="0"/>
              <a:t>, </a:t>
            </a:r>
            <a:r>
              <a:rPr lang="en-US" sz="2400" dirty="0" err="1" smtClean="0"/>
              <a:t>kompresyon</a:t>
            </a:r>
            <a:r>
              <a:rPr lang="en-US" sz="2400" dirty="0" smtClean="0"/>
              <a:t> </a:t>
            </a:r>
            <a:r>
              <a:rPr lang="en-US" sz="2400" dirty="0" err="1"/>
              <a:t>tedavisi</a:t>
            </a:r>
            <a:r>
              <a:rPr lang="en-US" sz="2400" dirty="0"/>
              <a:t> </a:t>
            </a:r>
            <a:r>
              <a:rPr lang="en-US" sz="2400" dirty="0" err="1"/>
              <a:t>içermeyen</a:t>
            </a:r>
            <a:r>
              <a:rPr lang="en-US" sz="2400" dirty="0"/>
              <a:t> </a:t>
            </a:r>
            <a:r>
              <a:rPr lang="en-US" sz="2400" dirty="0" err="1"/>
              <a:t>konservatif</a:t>
            </a:r>
            <a:r>
              <a:rPr lang="en-US" sz="2400" dirty="0"/>
              <a:t> </a:t>
            </a:r>
            <a:r>
              <a:rPr lang="en-US" sz="2400" dirty="0" err="1"/>
              <a:t>yaklaşımlar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oranda</a:t>
            </a:r>
            <a:r>
              <a:rPr lang="en-US" sz="2400" dirty="0"/>
              <a:t> </a:t>
            </a:r>
            <a:r>
              <a:rPr lang="en-US" sz="2400" dirty="0" err="1"/>
              <a:t>ülser</a:t>
            </a:r>
            <a:r>
              <a:rPr lang="en-US" sz="2400" dirty="0"/>
              <a:t> </a:t>
            </a:r>
            <a:r>
              <a:rPr lang="en-US" sz="2400" dirty="0" err="1"/>
              <a:t>nüksünü</a:t>
            </a:r>
            <a:r>
              <a:rPr lang="en-US" sz="2400" dirty="0"/>
              <a:t> </a:t>
            </a:r>
            <a:r>
              <a:rPr lang="en-US" sz="2400" dirty="0" err="1"/>
              <a:t>beraberinde</a:t>
            </a:r>
            <a:r>
              <a:rPr lang="en-US" sz="2400" dirty="0"/>
              <a:t> </a:t>
            </a:r>
            <a:r>
              <a:rPr lang="en-US" sz="2400" dirty="0" err="1"/>
              <a:t>getirirler</a:t>
            </a:r>
            <a:r>
              <a:rPr lang="en-US" sz="2400" dirty="0"/>
              <a:t> (%26-70</a:t>
            </a:r>
            <a:r>
              <a:rPr lang="en-US" sz="240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tr-TR" sz="1600" i="1" dirty="0" err="1" smtClean="0"/>
              <a:t>Gohel</a:t>
            </a:r>
            <a:r>
              <a:rPr lang="tr-TR" sz="1600" i="1" dirty="0" smtClean="0"/>
              <a:t> MS et al. </a:t>
            </a:r>
            <a:r>
              <a:rPr lang="tr-TR" sz="1600" i="1" dirty="0" err="1" smtClean="0"/>
              <a:t>Eur</a:t>
            </a:r>
            <a:r>
              <a:rPr lang="tr-TR" sz="1600" i="1" dirty="0" smtClean="0"/>
              <a:t> J </a:t>
            </a:r>
            <a:r>
              <a:rPr lang="tr-TR" sz="1600" i="1" dirty="0" err="1" smtClean="0"/>
              <a:t>Vasc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Endovasc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Surg</a:t>
            </a:r>
            <a:r>
              <a:rPr lang="tr-TR" sz="1600" i="1" dirty="0" smtClean="0"/>
              <a:t>. 2005;29(1): 74–77. </a:t>
            </a:r>
          </a:p>
          <a:p>
            <a:pPr marL="0" indent="0">
              <a:buNone/>
            </a:pPr>
            <a:r>
              <a:rPr lang="tr-TR" sz="1600" i="1" dirty="0" smtClean="0"/>
              <a:t>Nelson EA et al. J </a:t>
            </a:r>
            <a:r>
              <a:rPr lang="tr-TR" sz="1600" i="1" dirty="0" err="1" smtClean="0"/>
              <a:t>Vasc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Surg</a:t>
            </a:r>
            <a:r>
              <a:rPr lang="tr-TR" sz="1600" i="1" dirty="0" smtClean="0"/>
              <a:t>. 2006;44(4):803–808.</a:t>
            </a:r>
          </a:p>
          <a:p>
            <a:pPr marL="0" indent="0">
              <a:buNone/>
            </a:pPr>
            <a:r>
              <a:rPr lang="tr-TR" sz="1600" i="1" dirty="0" err="1" smtClean="0"/>
              <a:t>Finlayson</a:t>
            </a:r>
            <a:r>
              <a:rPr lang="tr-TR" sz="1600" i="1" dirty="0" smtClean="0"/>
              <a:t> K et al. </a:t>
            </a:r>
            <a:r>
              <a:rPr lang="tr-TR" sz="1600" i="1" dirty="0" err="1" smtClean="0"/>
              <a:t>Int</a:t>
            </a:r>
            <a:r>
              <a:rPr lang="tr-TR" sz="1600" i="1" dirty="0" smtClean="0"/>
              <a:t> J </a:t>
            </a:r>
            <a:r>
              <a:rPr lang="tr-TR" sz="1600" i="1" dirty="0" err="1" smtClean="0"/>
              <a:t>Nurs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Stud</a:t>
            </a:r>
            <a:r>
              <a:rPr lang="tr-TR" sz="1600" i="1" dirty="0" smtClean="0"/>
              <a:t>. 2009;46(8):1071–1078.</a:t>
            </a:r>
            <a:endParaRPr lang="tr-TR" sz="1600" i="1" dirty="0"/>
          </a:p>
        </p:txBody>
      </p:sp>
      <p:pic>
        <p:nvPicPr>
          <p:cNvPr id="4" name="Picture 3" descr="gold standard prop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28" y="336527"/>
            <a:ext cx="2512524" cy="24151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Kompresyon </a:t>
            </a:r>
            <a:r>
              <a:rPr lang="en-US" sz="3200" b="1" dirty="0" err="1" smtClean="0">
                <a:solidFill>
                  <a:srgbClr val="FF0000"/>
                </a:solidFill>
              </a:rPr>
              <a:t>Tedavisinin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Etkileri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9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Kompresyon</a:t>
            </a:r>
            <a:r>
              <a:rPr lang="en-US" sz="2400" b="1" dirty="0" smtClean="0"/>
              <a:t>,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V</a:t>
            </a:r>
            <a:r>
              <a:rPr lang="en-US" sz="2400" dirty="0" smtClean="0"/>
              <a:t>enöz </a:t>
            </a:r>
            <a:r>
              <a:rPr lang="en-US" sz="2400" dirty="0" err="1"/>
              <a:t>lümeni</a:t>
            </a:r>
            <a:r>
              <a:rPr lang="en-US" sz="2400" dirty="0"/>
              <a:t> </a:t>
            </a:r>
            <a:r>
              <a:rPr lang="en-US" sz="2400" dirty="0" err="1"/>
              <a:t>daraltarak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Venöz </a:t>
            </a:r>
            <a:r>
              <a:rPr lang="en-US" sz="2400" dirty="0" err="1"/>
              <a:t>dolaşıma</a:t>
            </a:r>
            <a:r>
              <a:rPr lang="en-US" sz="2400" dirty="0"/>
              <a:t> </a:t>
            </a:r>
            <a:r>
              <a:rPr lang="en-US" sz="2400" dirty="0" err="1"/>
              <a:t>destek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/>
              <a:t>Lanfatik</a:t>
            </a:r>
            <a:r>
              <a:rPr lang="en-US" sz="2400" dirty="0"/>
              <a:t> </a:t>
            </a:r>
            <a:r>
              <a:rPr lang="en-US" sz="2400" dirty="0" err="1"/>
              <a:t>akımı</a:t>
            </a:r>
            <a:r>
              <a:rPr lang="en-US" sz="2400" dirty="0"/>
              <a:t> </a:t>
            </a:r>
            <a:r>
              <a:rPr lang="en-US" sz="2400" dirty="0" err="1" smtClean="0"/>
              <a:t>arttırır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Periferik</a:t>
            </a:r>
            <a:r>
              <a:rPr lang="en-US" sz="2400" dirty="0" smtClean="0"/>
              <a:t> </a:t>
            </a:r>
            <a:r>
              <a:rPr lang="en-US" sz="2400" dirty="0" err="1"/>
              <a:t>göllenmeyi</a:t>
            </a:r>
            <a:r>
              <a:rPr lang="en-US" sz="2400" dirty="0"/>
              <a:t> </a:t>
            </a:r>
            <a:r>
              <a:rPr lang="en-US" sz="2400" dirty="0" err="1" smtClean="0"/>
              <a:t>engeller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/>
              <a:t>pompa</a:t>
            </a:r>
            <a:r>
              <a:rPr lang="en-US" sz="2400" dirty="0"/>
              <a:t> </a:t>
            </a:r>
            <a:r>
              <a:rPr lang="en-US" sz="2400" dirty="0" err="1"/>
              <a:t>sistemine</a:t>
            </a:r>
            <a:r>
              <a:rPr lang="en-US" sz="2400" dirty="0"/>
              <a:t> </a:t>
            </a:r>
            <a:r>
              <a:rPr lang="en-US" sz="2400" dirty="0" err="1"/>
              <a:t>destek</a:t>
            </a:r>
            <a:r>
              <a:rPr lang="en-US" sz="2400" dirty="0"/>
              <a:t> </a:t>
            </a:r>
            <a:r>
              <a:rPr lang="en-US" sz="2400" dirty="0" err="1" smtClean="0"/>
              <a:t>olur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Deri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deri</a:t>
            </a:r>
            <a:r>
              <a:rPr lang="en-US" sz="2400" dirty="0" smtClean="0"/>
              <a:t> </a:t>
            </a:r>
            <a:r>
              <a:rPr lang="en-US" sz="2400" dirty="0" err="1" smtClean="0"/>
              <a:t>altındaki</a:t>
            </a:r>
            <a:r>
              <a:rPr lang="en-US" sz="2400" dirty="0" smtClean="0"/>
              <a:t> </a:t>
            </a:r>
            <a:r>
              <a:rPr lang="en-US" sz="2400" dirty="0" err="1" smtClean="0"/>
              <a:t>basıncın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eşit</a:t>
            </a:r>
            <a:r>
              <a:rPr lang="en-US" sz="2400" dirty="0" smtClean="0"/>
              <a:t> </a:t>
            </a:r>
            <a:r>
              <a:rPr lang="en-US" sz="2400" dirty="0" err="1" smtClean="0"/>
              <a:t>dağılımını</a:t>
            </a:r>
            <a:r>
              <a:rPr lang="en-US" sz="2400" dirty="0" smtClean="0"/>
              <a:t> </a:t>
            </a:r>
            <a:r>
              <a:rPr lang="en-US" sz="2400" dirty="0" err="1" smtClean="0"/>
              <a:t>sağlar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Content Placeholder 6" descr="RS_Kompressionstherapie_bei_Venenleiden_MSS109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6132"/>
          <a:stretch>
            <a:fillRect/>
          </a:stretch>
        </p:blipFill>
        <p:spPr>
          <a:xfrm>
            <a:off x="5305277" y="1431749"/>
            <a:ext cx="3381523" cy="185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5305278" y="3934516"/>
            <a:ext cx="3297142" cy="2113505"/>
            <a:chOff x="1271612" y="4632077"/>
            <a:chExt cx="2667000" cy="1700393"/>
          </a:xfrm>
        </p:grpSpPr>
        <p:pic>
          <p:nvPicPr>
            <p:cNvPr id="5" name="Picture 4" descr="7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" t="11605" r="12538" b="20268"/>
            <a:stretch/>
          </p:blipFill>
          <p:spPr>
            <a:xfrm>
              <a:off x="1271612" y="4674410"/>
              <a:ext cx="2667000" cy="165806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1667" y="4632077"/>
              <a:ext cx="11203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Dış</a:t>
              </a:r>
              <a:r>
                <a:rPr lang="en-US" dirty="0" smtClean="0"/>
                <a:t> </a:t>
              </a:r>
              <a:r>
                <a:rPr lang="en-US" dirty="0" err="1" smtClean="0"/>
                <a:t>Basınç</a:t>
              </a:r>
              <a:endParaRPr lang="en-US" dirty="0" smtClean="0"/>
            </a:p>
            <a:p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F932D-748C-E245-973D-049058D9D4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1514</Words>
  <Application>Microsoft Macintosh PowerPoint</Application>
  <PresentationFormat>On-screen Show (4:3)</PresentationFormat>
  <Paragraphs>348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Venöz Ülserlerde  Kompresyon Tedavisi</vt:lpstr>
      <vt:lpstr>Alt Ekstremite Ülserleri</vt:lpstr>
      <vt:lpstr>Venöz Bacak Ülserleri</vt:lpstr>
      <vt:lpstr>Venöz Ülserlerde Fizyopatoloji</vt:lpstr>
      <vt:lpstr>PowerPoint Presentation</vt:lpstr>
      <vt:lpstr>PowerPoint Presentation</vt:lpstr>
      <vt:lpstr>Tedaviye Nereden Başlamalı ?</vt:lpstr>
      <vt:lpstr>PowerPoint Presentation</vt:lpstr>
      <vt:lpstr>Kompresyon Tedavisinin Etkileri</vt:lpstr>
      <vt:lpstr>Tedavide Hedeflenen Basınçlar</vt:lpstr>
      <vt:lpstr>Venöz Basınç Eğrisi</vt:lpstr>
      <vt:lpstr>Tanımlar</vt:lpstr>
      <vt:lpstr>PowerPoint Presentation</vt:lpstr>
      <vt:lpstr>Kompresyon Tedavisinde Seçenekler </vt:lpstr>
      <vt:lpstr>Dört tabakalı kompresyon sargıları</vt:lpstr>
      <vt:lpstr>İki Tabakalı Kompresyon Uygulamaları</vt:lpstr>
      <vt:lpstr>Elastik Kompresyon Çorapları (1)</vt:lpstr>
      <vt:lpstr>Elastik Kompresyon Çorapları (2)</vt:lpstr>
      <vt:lpstr>İntermittan Pnömotik Kompresyon Cihazları</vt:lpstr>
      <vt:lpstr>PowerPoint Presentation</vt:lpstr>
      <vt:lpstr>Unna Bot Bandajı</vt:lpstr>
      <vt:lpstr>Circaid İnelastik Kompresyon Cihazı</vt:lpstr>
      <vt:lpstr>İstirahat ve Yürüme Arasında Basınç Farkı</vt:lpstr>
      <vt:lpstr>Yeterli Basıncı Sürekli Sağlayabiliyor muyuz ?</vt:lpstr>
      <vt:lpstr>Pansuman ve Kompresyon ?</vt:lpstr>
      <vt:lpstr>Hastaya Uygun Tedavinin Seçimi (1)</vt:lpstr>
      <vt:lpstr>Hastaya Uygun Tedavinin Seçimi (2)</vt:lpstr>
      <vt:lpstr>Kompresyon Tedavisi Devam Ederken …</vt:lpstr>
      <vt:lpstr>PowerPoint Presentation</vt:lpstr>
      <vt:lpstr>PowerPoint Presentation</vt:lpstr>
      <vt:lpstr>Venöz Bacak Ülserlerinde Tekrarlama Riski  (1)</vt:lpstr>
      <vt:lpstr>Venöz Bacak Ülserlerinde Tekrarlama Riski  (2)</vt:lpstr>
      <vt:lpstr>Kötü Prognoz Kriterleri</vt:lpstr>
      <vt:lpstr>Venöz Ülser Tedavisinde Güçlükler</vt:lpstr>
      <vt:lpstr>PowerPoint Presentation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Venöz Ülserlerde  Kompresyon Tedavisi</dc:title>
  <dc:creator>ARDA AA</dc:creator>
  <cp:lastModifiedBy>ARDA AA</cp:lastModifiedBy>
  <cp:revision>134</cp:revision>
  <dcterms:created xsi:type="dcterms:W3CDTF">2018-10-10T19:03:43Z</dcterms:created>
  <dcterms:modified xsi:type="dcterms:W3CDTF">2018-10-12T17:29:00Z</dcterms:modified>
</cp:coreProperties>
</file>